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8" r:id="rId3"/>
    <p:sldId id="263" r:id="rId4"/>
    <p:sldId id="257" r:id="rId5"/>
    <p:sldId id="259" r:id="rId6"/>
    <p:sldId id="264" r:id="rId7"/>
    <p:sldId id="265" r:id="rId8"/>
    <p:sldId id="260" r:id="rId9"/>
    <p:sldId id="266" r:id="rId10"/>
    <p:sldId id="267" r:id="rId11"/>
    <p:sldId id="268" r:id="rId12"/>
    <p:sldId id="269" r:id="rId13"/>
    <p:sldId id="270" r:id="rId14"/>
    <p:sldId id="271" r:id="rId15"/>
    <p:sldId id="272" r:id="rId16"/>
    <p:sldId id="273" r:id="rId17"/>
    <p:sldId id="274" r:id="rId18"/>
    <p:sldId id="275" r:id="rId19"/>
    <p:sldId id="284" r:id="rId20"/>
    <p:sldId id="277" r:id="rId21"/>
    <p:sldId id="278" r:id="rId22"/>
    <p:sldId id="279" r:id="rId23"/>
    <p:sldId id="280" r:id="rId24"/>
    <p:sldId id="281" r:id="rId25"/>
    <p:sldId id="282" r:id="rId26"/>
    <p:sldId id="283" r:id="rId27"/>
    <p:sldId id="262" r:id="rId28"/>
    <p:sldId id="26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88E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2" d="100"/>
          <a:sy n="102" d="100"/>
        </p:scale>
        <p:origin x="-234"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40A93D-2E01-41E1-A479-5879EE74A2CF}" type="datetimeFigureOut">
              <a:rPr lang="en-US" smtClean="0"/>
              <a:pPr/>
              <a:t>8/30/2014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6ED170-5747-42C9-8162-8B99EC55551A}" type="slidenum">
              <a:rPr lang="en-US" smtClean="0"/>
              <a:pPr/>
              <a:t>‹#›</a:t>
            </a:fld>
            <a:endParaRPr lang="en-US"/>
          </a:p>
        </p:txBody>
      </p:sp>
    </p:spTree>
    <p:extLst>
      <p:ext uri="{BB962C8B-B14F-4D97-AF65-F5344CB8AC3E}">
        <p14:creationId xmlns:p14="http://schemas.microsoft.com/office/powerpoint/2010/main" xmlns="" val="805965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117EE8-87F0-4C9E-BA52-EC314072E497}"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117EE8-87F0-4C9E-BA52-EC314072E497}" type="slidenum">
              <a:rPr lang="en-US" smtClean="0"/>
              <a:pPr/>
              <a:t>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117EE8-87F0-4C9E-BA52-EC314072E497}" type="slidenum">
              <a:rPr lang="en-US" smtClean="0"/>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117EE8-87F0-4C9E-BA52-EC314072E497}" type="slidenum">
              <a:rPr lang="en-US" smtClean="0"/>
              <a:pPr/>
              <a:t>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117EE8-87F0-4C9E-BA52-EC314072E497}" type="slidenum">
              <a:rPr lang="en-US" smtClean="0"/>
              <a:pPr/>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117EE8-87F0-4C9E-BA52-EC314072E497}"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178640-1A97-495C-87AF-3F32E8AFB6E8}"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041E7-EB38-4680-990D-29FC5AB5AB11}" type="slidenum">
              <a:rPr lang="en-US" smtClean="0"/>
              <a:pPr/>
              <a:t>‹#›</a:t>
            </a:fld>
            <a:endParaRPr lang="en-US"/>
          </a:p>
        </p:txBody>
      </p:sp>
    </p:spTree>
    <p:extLst>
      <p:ext uri="{BB962C8B-B14F-4D97-AF65-F5344CB8AC3E}">
        <p14:creationId xmlns:p14="http://schemas.microsoft.com/office/powerpoint/2010/main" xmlns="" val="732380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178640-1A97-495C-87AF-3F32E8AFB6E8}"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041E7-EB38-4680-990D-29FC5AB5AB11}" type="slidenum">
              <a:rPr lang="en-US" smtClean="0"/>
              <a:pPr/>
              <a:t>‹#›</a:t>
            </a:fld>
            <a:endParaRPr lang="en-US"/>
          </a:p>
        </p:txBody>
      </p:sp>
    </p:spTree>
    <p:extLst>
      <p:ext uri="{BB962C8B-B14F-4D97-AF65-F5344CB8AC3E}">
        <p14:creationId xmlns:p14="http://schemas.microsoft.com/office/powerpoint/2010/main" xmlns="" val="3993353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178640-1A97-495C-87AF-3F32E8AFB6E8}"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041E7-EB38-4680-990D-29FC5AB5AB11}" type="slidenum">
              <a:rPr lang="en-US" smtClean="0"/>
              <a:pPr/>
              <a:t>‹#›</a:t>
            </a:fld>
            <a:endParaRPr lang="en-US"/>
          </a:p>
        </p:txBody>
      </p:sp>
    </p:spTree>
    <p:extLst>
      <p:ext uri="{BB962C8B-B14F-4D97-AF65-F5344CB8AC3E}">
        <p14:creationId xmlns:p14="http://schemas.microsoft.com/office/powerpoint/2010/main" xmlns="" val="2933278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178640-1A97-495C-87AF-3F32E8AFB6E8}"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041E7-EB38-4680-990D-29FC5AB5AB11}" type="slidenum">
              <a:rPr lang="en-US" smtClean="0"/>
              <a:pPr/>
              <a:t>‹#›</a:t>
            </a:fld>
            <a:endParaRPr lang="en-US"/>
          </a:p>
        </p:txBody>
      </p:sp>
    </p:spTree>
    <p:extLst>
      <p:ext uri="{BB962C8B-B14F-4D97-AF65-F5344CB8AC3E}">
        <p14:creationId xmlns:p14="http://schemas.microsoft.com/office/powerpoint/2010/main" xmlns="" val="2676302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178640-1A97-495C-87AF-3F32E8AFB6E8}"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041E7-EB38-4680-990D-29FC5AB5AB11}" type="slidenum">
              <a:rPr lang="en-US" smtClean="0"/>
              <a:pPr/>
              <a:t>‹#›</a:t>
            </a:fld>
            <a:endParaRPr lang="en-US"/>
          </a:p>
        </p:txBody>
      </p:sp>
    </p:spTree>
    <p:extLst>
      <p:ext uri="{BB962C8B-B14F-4D97-AF65-F5344CB8AC3E}">
        <p14:creationId xmlns:p14="http://schemas.microsoft.com/office/powerpoint/2010/main" xmlns="" val="3673134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178640-1A97-495C-87AF-3F32E8AFB6E8}"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041E7-EB38-4680-990D-29FC5AB5AB11}" type="slidenum">
              <a:rPr lang="en-US" smtClean="0"/>
              <a:pPr/>
              <a:t>‹#›</a:t>
            </a:fld>
            <a:endParaRPr lang="en-US"/>
          </a:p>
        </p:txBody>
      </p:sp>
    </p:spTree>
    <p:extLst>
      <p:ext uri="{BB962C8B-B14F-4D97-AF65-F5344CB8AC3E}">
        <p14:creationId xmlns:p14="http://schemas.microsoft.com/office/powerpoint/2010/main" xmlns="" val="119462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178640-1A97-495C-87AF-3F32E8AFB6E8}" type="datetimeFigureOut">
              <a:rPr lang="en-US" smtClean="0"/>
              <a:pPr/>
              <a:t>8/30/2014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D041E7-EB38-4680-990D-29FC5AB5AB11}" type="slidenum">
              <a:rPr lang="en-US" smtClean="0"/>
              <a:pPr/>
              <a:t>‹#›</a:t>
            </a:fld>
            <a:endParaRPr lang="en-US"/>
          </a:p>
        </p:txBody>
      </p:sp>
    </p:spTree>
    <p:extLst>
      <p:ext uri="{BB962C8B-B14F-4D97-AF65-F5344CB8AC3E}">
        <p14:creationId xmlns:p14="http://schemas.microsoft.com/office/powerpoint/2010/main" xmlns="" val="179835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178640-1A97-495C-87AF-3F32E8AFB6E8}" type="datetimeFigureOut">
              <a:rPr lang="en-US" smtClean="0"/>
              <a:pPr/>
              <a:t>8/30/2014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D041E7-EB38-4680-990D-29FC5AB5AB11}" type="slidenum">
              <a:rPr lang="en-US" smtClean="0"/>
              <a:pPr/>
              <a:t>‹#›</a:t>
            </a:fld>
            <a:endParaRPr lang="en-US"/>
          </a:p>
        </p:txBody>
      </p:sp>
    </p:spTree>
    <p:extLst>
      <p:ext uri="{BB962C8B-B14F-4D97-AF65-F5344CB8AC3E}">
        <p14:creationId xmlns:p14="http://schemas.microsoft.com/office/powerpoint/2010/main" xmlns="" val="2796294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78640-1A97-495C-87AF-3F32E8AFB6E8}" type="datetimeFigureOut">
              <a:rPr lang="en-US" smtClean="0"/>
              <a:pPr/>
              <a:t>8/30/2014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D041E7-EB38-4680-990D-29FC5AB5AB11}" type="slidenum">
              <a:rPr lang="en-US" smtClean="0"/>
              <a:pPr/>
              <a:t>‹#›</a:t>
            </a:fld>
            <a:endParaRPr lang="en-US"/>
          </a:p>
        </p:txBody>
      </p:sp>
    </p:spTree>
    <p:extLst>
      <p:ext uri="{BB962C8B-B14F-4D97-AF65-F5344CB8AC3E}">
        <p14:creationId xmlns:p14="http://schemas.microsoft.com/office/powerpoint/2010/main" xmlns="" val="279059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178640-1A97-495C-87AF-3F32E8AFB6E8}"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041E7-EB38-4680-990D-29FC5AB5AB11}" type="slidenum">
              <a:rPr lang="en-US" smtClean="0"/>
              <a:pPr/>
              <a:t>‹#›</a:t>
            </a:fld>
            <a:endParaRPr lang="en-US"/>
          </a:p>
        </p:txBody>
      </p:sp>
    </p:spTree>
    <p:extLst>
      <p:ext uri="{BB962C8B-B14F-4D97-AF65-F5344CB8AC3E}">
        <p14:creationId xmlns:p14="http://schemas.microsoft.com/office/powerpoint/2010/main" xmlns="" val="1023527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178640-1A97-495C-87AF-3F32E8AFB6E8}"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041E7-EB38-4680-990D-29FC5AB5AB11}" type="slidenum">
              <a:rPr lang="en-US" smtClean="0"/>
              <a:pPr/>
              <a:t>‹#›</a:t>
            </a:fld>
            <a:endParaRPr lang="en-US"/>
          </a:p>
        </p:txBody>
      </p:sp>
    </p:spTree>
    <p:extLst>
      <p:ext uri="{BB962C8B-B14F-4D97-AF65-F5344CB8AC3E}">
        <p14:creationId xmlns:p14="http://schemas.microsoft.com/office/powerpoint/2010/main" xmlns="" val="1789066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78640-1A97-495C-87AF-3F32E8AFB6E8}" type="datetimeFigureOut">
              <a:rPr lang="en-US" smtClean="0"/>
              <a:pPr/>
              <a:t>8/30/2014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D041E7-EB38-4680-990D-29FC5AB5AB11}" type="slidenum">
              <a:rPr lang="en-US" smtClean="0"/>
              <a:pPr/>
              <a:t>‹#›</a:t>
            </a:fld>
            <a:endParaRPr lang="en-US"/>
          </a:p>
        </p:txBody>
      </p:sp>
    </p:spTree>
    <p:extLst>
      <p:ext uri="{BB962C8B-B14F-4D97-AF65-F5344CB8AC3E}">
        <p14:creationId xmlns:p14="http://schemas.microsoft.com/office/powerpoint/2010/main" xmlns="" val="3652896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5800"/>
            <a:ext cx="9144000" cy="1470025"/>
          </a:xfrm>
          <a:solidFill>
            <a:srgbClr val="92D050"/>
          </a:solidFill>
        </p:spPr>
        <p:txBody>
          <a:bodyPr>
            <a:normAutofit/>
          </a:bodyPr>
          <a:lstStyle/>
          <a:p>
            <a:r>
              <a:rPr lang="en-US" sz="4000" dirty="0" smtClean="0">
                <a:latin typeface="Britannic Bold" pitchFamily="34" charset="0"/>
              </a:rPr>
              <a:t>INTRODUCTION</a:t>
            </a:r>
            <a:r>
              <a:rPr lang="en-US" sz="4900" dirty="0" smtClean="0">
                <a:latin typeface="Britannic Bold" pitchFamily="34" charset="0"/>
              </a:rPr>
              <a:t/>
            </a:r>
            <a:br>
              <a:rPr lang="en-US" sz="4900" dirty="0" smtClean="0">
                <a:latin typeface="Britannic Bold" pitchFamily="34" charset="0"/>
              </a:rPr>
            </a:br>
            <a:r>
              <a:rPr lang="en-US" sz="2700" dirty="0" smtClean="0">
                <a:latin typeface="Britannic Bold" pitchFamily="34" charset="0"/>
              </a:rPr>
              <a:t>- REMOVABLE PARTIAL DENTURE</a:t>
            </a:r>
            <a:endParaRPr lang="en-US" sz="2700" dirty="0">
              <a:latin typeface="Britannic Bold" pitchFamily="34" charset="0"/>
            </a:endParaRPr>
          </a:p>
        </p:txBody>
      </p:sp>
      <p:pic>
        <p:nvPicPr>
          <p:cNvPr id="2050" name="Picture 2" descr="E:\DOCUMENTS\RPD\cast partial photo\New Folder\teeth.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81600" y="2449876"/>
            <a:ext cx="3834659" cy="402712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ubtitle 2"/>
          <p:cNvSpPr>
            <a:spLocks noGrp="1"/>
          </p:cNvSpPr>
          <p:nvPr>
            <p:ph type="subTitle" idx="1"/>
          </p:nvPr>
        </p:nvSpPr>
        <p:spPr>
          <a:xfrm>
            <a:off x="-457200" y="5562600"/>
            <a:ext cx="4267200" cy="457200"/>
          </a:xfrm>
        </p:spPr>
        <p:txBody>
          <a:bodyPr/>
          <a:lstStyle/>
          <a:p>
            <a:r>
              <a:rPr lang="en-US" sz="2400" dirty="0">
                <a:solidFill>
                  <a:srgbClr val="C00000"/>
                </a:solidFill>
                <a:latin typeface="Forte" pitchFamily="66" charset="0"/>
              </a:rPr>
              <a:t>Dr. </a:t>
            </a:r>
            <a:r>
              <a:rPr lang="en-US" sz="2400" dirty="0" err="1">
                <a:solidFill>
                  <a:srgbClr val="C00000"/>
                </a:solidFill>
                <a:latin typeface="Forte" pitchFamily="66" charset="0"/>
              </a:rPr>
              <a:t>Niraj</a:t>
            </a:r>
            <a:r>
              <a:rPr lang="en-US" sz="2400" dirty="0">
                <a:solidFill>
                  <a:srgbClr val="C00000"/>
                </a:solidFill>
                <a:latin typeface="Forte" pitchFamily="66" charset="0"/>
              </a:rPr>
              <a:t> </a:t>
            </a:r>
            <a:r>
              <a:rPr lang="en-US" sz="2400" dirty="0" err="1">
                <a:solidFill>
                  <a:srgbClr val="C00000"/>
                </a:solidFill>
                <a:latin typeface="Forte" pitchFamily="66" charset="0"/>
              </a:rPr>
              <a:t>Mishra</a:t>
            </a:r>
            <a:endParaRPr lang="en-US" sz="2400" dirty="0">
              <a:solidFill>
                <a:srgbClr val="C00000"/>
              </a:solidFill>
              <a:latin typeface="Forte" pitchFamily="66" charset="0"/>
            </a:endParaRPr>
          </a:p>
          <a:p>
            <a:endParaRPr lang="en-US" dirty="0"/>
          </a:p>
        </p:txBody>
      </p:sp>
      <p:sp>
        <p:nvSpPr>
          <p:cNvPr id="6" name="Rectangle 5"/>
          <p:cNvSpPr/>
          <p:nvPr/>
        </p:nvSpPr>
        <p:spPr>
          <a:xfrm>
            <a:off x="381000" y="6019800"/>
            <a:ext cx="4419600" cy="707886"/>
          </a:xfrm>
          <a:prstGeom prst="rect">
            <a:avLst/>
          </a:prstGeom>
        </p:spPr>
        <p:txBody>
          <a:bodyPr wrap="square">
            <a:spAutoFit/>
          </a:bodyPr>
          <a:lstStyle/>
          <a:p>
            <a:r>
              <a:rPr lang="en-US" sz="2000" b="1" dirty="0" smtClean="0">
                <a:solidFill>
                  <a:srgbClr val="7030A0"/>
                </a:solidFill>
                <a:latin typeface="Comic Sans MS" pitchFamily="66" charset="0"/>
              </a:rPr>
              <a:t>Assistant Professor</a:t>
            </a:r>
          </a:p>
          <a:p>
            <a:r>
              <a:rPr lang="en-US" sz="2000" b="1" dirty="0" err="1" smtClean="0">
                <a:solidFill>
                  <a:srgbClr val="7030A0"/>
                </a:solidFill>
                <a:latin typeface="Comic Sans MS" pitchFamily="66" charset="0"/>
              </a:rPr>
              <a:t>Dept.Of</a:t>
            </a:r>
            <a:r>
              <a:rPr lang="en-US" sz="2000" b="1" dirty="0" smtClean="0">
                <a:solidFill>
                  <a:srgbClr val="7030A0"/>
                </a:solidFill>
                <a:latin typeface="Comic Sans MS" pitchFamily="66" charset="0"/>
              </a:rPr>
              <a:t> </a:t>
            </a:r>
            <a:r>
              <a:rPr lang="en-US" sz="2000" b="1" dirty="0" err="1" smtClean="0">
                <a:solidFill>
                  <a:srgbClr val="7030A0"/>
                </a:solidFill>
                <a:latin typeface="Comic Sans MS" pitchFamily="66" charset="0"/>
              </a:rPr>
              <a:t>Prosthodontics</a:t>
            </a:r>
            <a:endParaRPr lang="en-US" sz="2000" dirty="0"/>
          </a:p>
        </p:txBody>
      </p:sp>
    </p:spTree>
    <p:extLst>
      <p:ext uri="{BB962C8B-B14F-4D97-AF65-F5344CB8AC3E}">
        <p14:creationId xmlns:p14="http://schemas.microsoft.com/office/powerpoint/2010/main" xmlns="" val="2996803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idx="1"/>
          </p:nvPr>
        </p:nvSpPr>
        <p:spPr>
          <a:xfrm>
            <a:off x="381000" y="990600"/>
            <a:ext cx="8229600" cy="5410200"/>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p:spPr>
        <p:txBody>
          <a:bodyPr>
            <a:normAutofit fontScale="92500" lnSpcReduction="10000"/>
          </a:bodyPr>
          <a:lstStyle/>
          <a:p>
            <a:pPr eaLnBrk="1" hangingPunct="1">
              <a:lnSpc>
                <a:spcPct val="80000"/>
              </a:lnSpc>
              <a:defRPr/>
            </a:pPr>
            <a:endParaRPr lang="en-US" sz="2800" dirty="0" smtClean="0">
              <a:latin typeface="Comic Sans MS" pitchFamily="66" charset="0"/>
            </a:endParaRPr>
          </a:p>
          <a:p>
            <a:pPr eaLnBrk="1" hangingPunct="1">
              <a:lnSpc>
                <a:spcPct val="80000"/>
              </a:lnSpc>
              <a:defRPr/>
            </a:pPr>
            <a:r>
              <a:rPr lang="en-US" sz="2800" dirty="0" smtClean="0">
                <a:solidFill>
                  <a:srgbClr val="C00000"/>
                </a:solidFill>
                <a:latin typeface="Comic Sans MS" pitchFamily="66" charset="0"/>
              </a:rPr>
              <a:t>Planned RPD = Cast Partial Denture = Clasp retained RPD</a:t>
            </a:r>
          </a:p>
          <a:p>
            <a:pPr eaLnBrk="1" hangingPunct="1">
              <a:lnSpc>
                <a:spcPct val="80000"/>
              </a:lnSpc>
              <a:defRPr/>
            </a:pPr>
            <a:endParaRPr lang="en-US" sz="2800" dirty="0">
              <a:latin typeface="Comic Sans MS" pitchFamily="66" charset="0"/>
            </a:endParaRPr>
          </a:p>
          <a:p>
            <a:pPr eaLnBrk="1" hangingPunct="1">
              <a:lnSpc>
                <a:spcPct val="80000"/>
              </a:lnSpc>
              <a:defRPr/>
            </a:pPr>
            <a:r>
              <a:rPr lang="en-US" sz="2800" dirty="0" smtClean="0">
                <a:latin typeface="Comic Sans MS" pitchFamily="66" charset="0"/>
              </a:rPr>
              <a:t>Advantage</a:t>
            </a:r>
          </a:p>
          <a:p>
            <a:pPr eaLnBrk="1" hangingPunct="1">
              <a:lnSpc>
                <a:spcPct val="80000"/>
              </a:lnSpc>
              <a:buNone/>
              <a:defRPr/>
            </a:pPr>
            <a:endParaRPr lang="en-US" sz="2800" dirty="0">
              <a:latin typeface="Comic Sans MS" pitchFamily="66" charset="0"/>
            </a:endParaRPr>
          </a:p>
          <a:p>
            <a:pPr eaLnBrk="1" hangingPunct="1">
              <a:lnSpc>
                <a:spcPct val="80000"/>
              </a:lnSpc>
              <a:buNone/>
              <a:defRPr/>
            </a:pPr>
            <a:r>
              <a:rPr lang="en-US" sz="2800" dirty="0" smtClean="0">
                <a:latin typeface="Comic Sans MS" pitchFamily="66" charset="0"/>
              </a:rPr>
              <a:t>         RETENTION</a:t>
            </a:r>
          </a:p>
          <a:p>
            <a:pPr eaLnBrk="1" hangingPunct="1">
              <a:lnSpc>
                <a:spcPct val="80000"/>
              </a:lnSpc>
              <a:buNone/>
              <a:defRPr/>
            </a:pPr>
            <a:endParaRPr lang="en-US" sz="2800" dirty="0" smtClean="0">
              <a:latin typeface="Comic Sans MS" pitchFamily="66" charset="0"/>
            </a:endParaRPr>
          </a:p>
          <a:p>
            <a:pPr eaLnBrk="1" hangingPunct="1">
              <a:lnSpc>
                <a:spcPct val="80000"/>
              </a:lnSpc>
              <a:buNone/>
              <a:defRPr/>
            </a:pPr>
            <a:endParaRPr lang="en-US" sz="2800" dirty="0" smtClean="0">
              <a:latin typeface="Comic Sans MS" pitchFamily="66" charset="0"/>
            </a:endParaRPr>
          </a:p>
          <a:p>
            <a:pPr>
              <a:lnSpc>
                <a:spcPct val="80000"/>
              </a:lnSpc>
              <a:defRPr/>
            </a:pPr>
            <a:r>
              <a:rPr lang="en-US" sz="2800" dirty="0" smtClean="0">
                <a:latin typeface="Comic Sans MS" pitchFamily="66" charset="0"/>
              </a:rPr>
              <a:t>Disadvantages</a:t>
            </a:r>
          </a:p>
          <a:p>
            <a:pPr marL="914400" lvl="1" indent="-457200">
              <a:lnSpc>
                <a:spcPct val="80000"/>
              </a:lnSpc>
              <a:buFont typeface="+mj-lt"/>
              <a:buAutoNum type="alphaLcPeriod"/>
              <a:defRPr/>
            </a:pPr>
            <a:r>
              <a:rPr lang="en-US" sz="2400" dirty="0" smtClean="0">
                <a:latin typeface="Comic Sans MS" pitchFamily="66" charset="0"/>
              </a:rPr>
              <a:t>Less economical</a:t>
            </a:r>
          </a:p>
          <a:p>
            <a:pPr marL="914400" lvl="1" indent="-457200">
              <a:lnSpc>
                <a:spcPct val="80000"/>
              </a:lnSpc>
              <a:buFont typeface="+mj-lt"/>
              <a:buAutoNum type="alphaLcPeriod"/>
              <a:defRPr/>
            </a:pPr>
            <a:r>
              <a:rPr lang="en-US" sz="2400" dirty="0" smtClean="0">
                <a:latin typeface="Comic Sans MS" pitchFamily="66" charset="0"/>
              </a:rPr>
              <a:t>Time consuming</a:t>
            </a:r>
          </a:p>
          <a:p>
            <a:pPr marL="914400" lvl="1" indent="-457200">
              <a:lnSpc>
                <a:spcPct val="80000"/>
              </a:lnSpc>
              <a:buFont typeface="+mj-lt"/>
              <a:buAutoNum type="alphaLcPeriod"/>
              <a:defRPr/>
            </a:pPr>
            <a:r>
              <a:rPr lang="en-US" sz="2400" dirty="0" smtClean="0">
                <a:latin typeface="Comic Sans MS" pitchFamily="66" charset="0"/>
              </a:rPr>
              <a:t>Prone to caries</a:t>
            </a:r>
          </a:p>
          <a:p>
            <a:pPr marL="914400" lvl="1" indent="-457200">
              <a:lnSpc>
                <a:spcPct val="80000"/>
              </a:lnSpc>
              <a:buFont typeface="+mj-lt"/>
              <a:buAutoNum type="alphaLcPeriod"/>
              <a:defRPr/>
            </a:pPr>
            <a:r>
              <a:rPr lang="en-US" sz="2400" dirty="0" smtClean="0">
                <a:latin typeface="Comic Sans MS" pitchFamily="66" charset="0"/>
              </a:rPr>
              <a:t>Unaesthetic                  </a:t>
            </a:r>
          </a:p>
          <a:p>
            <a:pPr eaLnBrk="1" hangingPunct="1">
              <a:lnSpc>
                <a:spcPct val="80000"/>
              </a:lnSpc>
              <a:buNone/>
              <a:defRPr/>
            </a:pPr>
            <a:r>
              <a:rPr lang="en-US" sz="2800" dirty="0" smtClean="0">
                <a:latin typeface="Comic Sans MS" pitchFamily="66" charset="0"/>
              </a:rPr>
              <a:t> </a:t>
            </a:r>
          </a:p>
        </p:txBody>
      </p:sp>
      <p:sp>
        <p:nvSpPr>
          <p:cNvPr id="5" name="Down Arrow 4"/>
          <p:cNvSpPr/>
          <p:nvPr/>
        </p:nvSpPr>
        <p:spPr>
          <a:xfrm rot="10800000">
            <a:off x="838200" y="2743200"/>
            <a:ext cx="457200" cy="762000"/>
          </a:xfrm>
          <a:prstGeom prst="downArrow">
            <a:avLst>
              <a:gd name="adj1" fmla="val 50000"/>
              <a:gd name="adj2" fmla="val 3961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6" name="Picture 2"/>
          <p:cNvPicPr>
            <a:picLocks noChangeAspect="1" noChangeArrowheads="1"/>
          </p:cNvPicPr>
          <p:nvPr/>
        </p:nvPicPr>
        <p:blipFill>
          <a:blip r:embed="rId2"/>
          <a:srcRect/>
          <a:stretch>
            <a:fillRect/>
          </a:stretch>
        </p:blipFill>
        <p:spPr bwMode="auto">
          <a:xfrm>
            <a:off x="4419600" y="1981200"/>
            <a:ext cx="4338146" cy="3621405"/>
          </a:xfrm>
          <a:prstGeom prst="rect">
            <a:avLst/>
          </a:prstGeom>
          <a:noFill/>
          <a:ln w="9525">
            <a:noFill/>
            <a:miter lim="800000"/>
            <a:headEnd/>
            <a:tailEnd/>
          </a:ln>
          <a:effectLst/>
        </p:spPr>
      </p:pic>
    </p:spTree>
    <p:extLst>
      <p:ext uri="{BB962C8B-B14F-4D97-AF65-F5344CB8AC3E}">
        <p14:creationId xmlns:p14="http://schemas.microsoft.com/office/powerpoint/2010/main" xmlns="" val="721098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03238"/>
          </a:xfrm>
        </p:spPr>
        <p:txBody>
          <a:bodyPr>
            <a:normAutofit fontScale="90000"/>
          </a:bodyPr>
          <a:lstStyle/>
          <a:p>
            <a:r>
              <a:rPr lang="en-US" dirty="0" smtClean="0">
                <a:solidFill>
                  <a:srgbClr val="7030A0"/>
                </a:solidFill>
                <a:latin typeface="Britannic Bold" pitchFamily="34" charset="0"/>
              </a:rPr>
              <a:t>INDICATIONS FOR RPD</a:t>
            </a:r>
            <a:endParaRPr lang="en-US" dirty="0">
              <a:solidFill>
                <a:srgbClr val="7030A0"/>
              </a:solidFill>
              <a:latin typeface="Britannic Bold" pitchFamily="34" charset="0"/>
            </a:endParaRPr>
          </a:p>
        </p:txBody>
      </p:sp>
      <p:sp>
        <p:nvSpPr>
          <p:cNvPr id="3" name="Content Placeholder 2"/>
          <p:cNvSpPr>
            <a:spLocks noGrp="1"/>
          </p:cNvSpPr>
          <p:nvPr>
            <p:ph idx="1"/>
          </p:nvPr>
        </p:nvSpPr>
        <p:spPr>
          <a:xfrm>
            <a:off x="457200" y="1600200"/>
            <a:ext cx="7848600" cy="4525963"/>
          </a:xfrm>
          <a:solidFill>
            <a:srgbClr val="CCFF99"/>
          </a:solidFill>
        </p:spPr>
        <p:txBody>
          <a:bodyPr>
            <a:normAutofit/>
          </a:bodyPr>
          <a:lstStyle/>
          <a:p>
            <a:pPr marL="514350" indent="-514350">
              <a:buFont typeface="+mj-lt"/>
              <a:buAutoNum type="arabicPeriod"/>
            </a:pPr>
            <a:r>
              <a:rPr lang="en-US" sz="2400" dirty="0" smtClean="0">
                <a:latin typeface="Britannic Bold" pitchFamily="34" charset="0"/>
              </a:rPr>
              <a:t>Length of edentulous span that contraindicates use of FPD</a:t>
            </a:r>
          </a:p>
          <a:p>
            <a:pPr marL="514350" indent="-514350">
              <a:buFont typeface="+mj-lt"/>
              <a:buAutoNum type="arabicPeriod"/>
            </a:pPr>
            <a:endParaRPr lang="en-US" sz="2400" dirty="0" smtClean="0">
              <a:latin typeface="Britannic Bold" pitchFamily="34" charset="0"/>
            </a:endParaRPr>
          </a:p>
          <a:p>
            <a:pPr marL="514350" indent="-514350">
              <a:buFont typeface="+mj-lt"/>
              <a:buAutoNum type="arabicPeriod"/>
            </a:pPr>
            <a:r>
              <a:rPr lang="en-US" sz="2400" dirty="0" smtClean="0">
                <a:latin typeface="Britannic Bold" pitchFamily="34" charset="0"/>
              </a:rPr>
              <a:t>No abutment tooth posterior to edentulous space</a:t>
            </a:r>
          </a:p>
          <a:p>
            <a:pPr marL="514350" indent="-514350">
              <a:buFont typeface="+mj-lt"/>
              <a:buAutoNum type="arabicPeriod"/>
            </a:pPr>
            <a:endParaRPr lang="en-US" sz="2400" dirty="0" smtClean="0">
              <a:latin typeface="Britannic Bold" pitchFamily="34" charset="0"/>
            </a:endParaRPr>
          </a:p>
          <a:p>
            <a:pPr marL="514350" indent="-514350">
              <a:buFont typeface="+mj-lt"/>
              <a:buAutoNum type="arabicPeriod"/>
            </a:pPr>
            <a:r>
              <a:rPr lang="en-US" sz="2400" dirty="0" smtClean="0">
                <a:latin typeface="Britannic Bold" pitchFamily="34" charset="0"/>
              </a:rPr>
              <a:t>Reduced periodontal support of remaining teeth</a:t>
            </a:r>
          </a:p>
          <a:p>
            <a:pPr marL="514350" indent="-514350">
              <a:buFont typeface="+mj-lt"/>
              <a:buAutoNum type="arabicPeriod"/>
            </a:pPr>
            <a:endParaRPr lang="en-US" sz="2400" dirty="0" smtClean="0">
              <a:latin typeface="Britannic Bold" pitchFamily="34" charset="0"/>
            </a:endParaRPr>
          </a:p>
          <a:p>
            <a:pPr marL="514350" indent="-514350">
              <a:buFont typeface="+mj-lt"/>
              <a:buAutoNum type="arabicPeriod"/>
            </a:pPr>
            <a:r>
              <a:rPr lang="en-US" sz="2400" dirty="0" smtClean="0">
                <a:latin typeface="Britannic Bold" pitchFamily="34" charset="0"/>
              </a:rPr>
              <a:t>Need for cross-arch stabilization</a:t>
            </a:r>
          </a:p>
          <a:p>
            <a:pPr marL="514350" indent="-514350">
              <a:buFont typeface="+mj-lt"/>
              <a:buAutoNum type="arabicPeriod"/>
            </a:pPr>
            <a:endParaRPr lang="en-US" sz="2400" dirty="0" smtClean="0">
              <a:latin typeface="Britannic Bold" pitchFamily="34" charset="0"/>
            </a:endParaRPr>
          </a:p>
          <a:p>
            <a:pPr marL="514350" indent="-514350">
              <a:buFont typeface="+mj-lt"/>
              <a:buAutoNum type="arabicPeriod"/>
            </a:pPr>
            <a:r>
              <a:rPr lang="en-US" sz="2400" dirty="0" smtClean="0">
                <a:latin typeface="Britannic Bold" pitchFamily="34" charset="0"/>
              </a:rPr>
              <a:t>Excessive bone loss of residual ridge</a:t>
            </a:r>
          </a:p>
        </p:txBody>
      </p:sp>
    </p:spTree>
    <p:extLst>
      <p:ext uri="{BB962C8B-B14F-4D97-AF65-F5344CB8AC3E}">
        <p14:creationId xmlns:p14="http://schemas.microsoft.com/office/powerpoint/2010/main" xmlns="" val="1788295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610600" cy="5181600"/>
          </a:xfrm>
          <a:solidFill>
            <a:srgbClr val="CCFF99"/>
          </a:solidFill>
        </p:spPr>
        <p:txBody>
          <a:bodyPr>
            <a:normAutofit/>
          </a:bodyPr>
          <a:lstStyle/>
          <a:p>
            <a:pPr marL="0" indent="0">
              <a:buNone/>
            </a:pPr>
            <a:endParaRPr lang="en-US" sz="2400" dirty="0" smtClean="0">
              <a:latin typeface="Britannic Bold" pitchFamily="34" charset="0"/>
            </a:endParaRPr>
          </a:p>
          <a:p>
            <a:pPr marL="0" indent="0">
              <a:buNone/>
            </a:pPr>
            <a:r>
              <a:rPr lang="en-US" sz="2400" dirty="0" smtClean="0">
                <a:latin typeface="Britannic Bold" pitchFamily="34" charset="0"/>
              </a:rPr>
              <a:t>6. Physical </a:t>
            </a:r>
            <a:r>
              <a:rPr lang="en-US" sz="2400" dirty="0">
                <a:latin typeface="Britannic Bold" pitchFamily="34" charset="0"/>
              </a:rPr>
              <a:t>or emotional problem of the patient </a:t>
            </a:r>
          </a:p>
          <a:p>
            <a:pPr marL="0" indent="0">
              <a:buNone/>
            </a:pPr>
            <a:endParaRPr lang="en-US" sz="2400" dirty="0" smtClean="0">
              <a:latin typeface="Britannic Bold" pitchFamily="34" charset="0"/>
            </a:endParaRPr>
          </a:p>
          <a:p>
            <a:pPr marL="0" indent="0">
              <a:buNone/>
            </a:pPr>
            <a:r>
              <a:rPr lang="en-US" sz="2400" dirty="0" smtClean="0">
                <a:latin typeface="Britannic Bold" pitchFamily="34" charset="0"/>
              </a:rPr>
              <a:t>7. Esthetics of primary concern in replacement of multiple </a:t>
            </a:r>
          </a:p>
          <a:p>
            <a:pPr marL="0" indent="0">
              <a:buNone/>
            </a:pPr>
            <a:r>
              <a:rPr lang="en-US" sz="2400" dirty="0">
                <a:latin typeface="Britannic Bold" pitchFamily="34" charset="0"/>
              </a:rPr>
              <a:t> </a:t>
            </a:r>
            <a:r>
              <a:rPr lang="en-US" sz="2400" dirty="0" smtClean="0">
                <a:latin typeface="Britannic Bold" pitchFamily="34" charset="0"/>
              </a:rPr>
              <a:t>   missing anterior teeth</a:t>
            </a:r>
          </a:p>
          <a:p>
            <a:pPr marL="0" indent="0">
              <a:buNone/>
            </a:pPr>
            <a:endParaRPr lang="en-US" sz="2400" dirty="0" smtClean="0">
              <a:latin typeface="Britannic Bold" pitchFamily="34" charset="0"/>
            </a:endParaRPr>
          </a:p>
          <a:p>
            <a:pPr marL="0" indent="0">
              <a:buNone/>
            </a:pPr>
            <a:r>
              <a:rPr lang="en-US" sz="2400" dirty="0" smtClean="0">
                <a:latin typeface="Britannic Bold" pitchFamily="34" charset="0"/>
              </a:rPr>
              <a:t>8. Need to replace teeth immediately after their extraction</a:t>
            </a:r>
          </a:p>
          <a:p>
            <a:pPr marL="0" indent="0">
              <a:buNone/>
            </a:pPr>
            <a:endParaRPr lang="en-US" sz="2400" dirty="0" smtClean="0">
              <a:latin typeface="Britannic Bold" pitchFamily="34" charset="0"/>
            </a:endParaRPr>
          </a:p>
          <a:p>
            <a:pPr marL="0" indent="0">
              <a:buNone/>
            </a:pPr>
            <a:r>
              <a:rPr lang="en-US" sz="2400" dirty="0" smtClean="0">
                <a:latin typeface="Britannic Bold" pitchFamily="34" charset="0"/>
              </a:rPr>
              <a:t>9. Patient desire</a:t>
            </a:r>
          </a:p>
          <a:p>
            <a:pPr marL="0" indent="0">
              <a:buNone/>
            </a:pPr>
            <a:endParaRPr lang="en-US" sz="2400" dirty="0" smtClean="0">
              <a:latin typeface="Britannic Bold" pitchFamily="34" charset="0"/>
            </a:endParaRPr>
          </a:p>
          <a:p>
            <a:pPr marL="0" indent="0">
              <a:buNone/>
            </a:pPr>
            <a:r>
              <a:rPr lang="en-US" sz="2400" dirty="0" smtClean="0">
                <a:latin typeface="Britannic Bold" pitchFamily="34" charset="0"/>
              </a:rPr>
              <a:t>10. Economical status</a:t>
            </a:r>
            <a:endParaRPr lang="en-US" sz="2800" dirty="0">
              <a:latin typeface="Britannic Bold" pitchFamily="34" charset="0"/>
            </a:endParaRPr>
          </a:p>
        </p:txBody>
      </p:sp>
    </p:spTree>
    <p:extLst>
      <p:ext uri="{BB962C8B-B14F-4D97-AF65-F5344CB8AC3E}">
        <p14:creationId xmlns:p14="http://schemas.microsoft.com/office/powerpoint/2010/main" xmlns="" val="186868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8876"/>
            <a:ext cx="8229600" cy="884238"/>
          </a:xfrm>
        </p:spPr>
        <p:txBody>
          <a:bodyPr>
            <a:normAutofit fontScale="90000"/>
          </a:bodyPr>
          <a:lstStyle/>
          <a:p>
            <a:r>
              <a:rPr lang="en-US" dirty="0" smtClean="0">
                <a:solidFill>
                  <a:srgbClr val="FF0000"/>
                </a:solidFill>
                <a:latin typeface="Britannic Bold" pitchFamily="34" charset="0"/>
              </a:rPr>
              <a:t/>
            </a:r>
            <a:br>
              <a:rPr lang="en-US" dirty="0" smtClean="0">
                <a:solidFill>
                  <a:srgbClr val="FF0000"/>
                </a:solidFill>
                <a:latin typeface="Britannic Bold" pitchFamily="34" charset="0"/>
              </a:rPr>
            </a:br>
            <a:r>
              <a:rPr lang="en-US" sz="3100" dirty="0" smtClean="0">
                <a:solidFill>
                  <a:srgbClr val="7030A0"/>
                </a:solidFill>
                <a:latin typeface="Britannic Bold" pitchFamily="34" charset="0"/>
              </a:rPr>
              <a:t>SIX PHASES OF PARTIALDENTURE SERVICES</a:t>
            </a:r>
            <a:r>
              <a:rPr lang="en-US" sz="3100" dirty="0" smtClean="0">
                <a:solidFill>
                  <a:srgbClr val="7030A0"/>
                </a:solidFill>
                <a:latin typeface="Forte" pitchFamily="66" charset="0"/>
              </a:rPr>
              <a:t/>
            </a:r>
            <a:br>
              <a:rPr lang="en-US" sz="3100" dirty="0" smtClean="0">
                <a:solidFill>
                  <a:srgbClr val="7030A0"/>
                </a:solidFill>
                <a:latin typeface="Forte" pitchFamily="66" charset="0"/>
              </a:rPr>
            </a:br>
            <a:endParaRPr lang="en-US" sz="3100" dirty="0">
              <a:solidFill>
                <a:srgbClr val="7030A0"/>
              </a:solidFill>
            </a:endParaRPr>
          </a:p>
        </p:txBody>
      </p:sp>
      <p:sp>
        <p:nvSpPr>
          <p:cNvPr id="3" name="Content Placeholder 2"/>
          <p:cNvSpPr>
            <a:spLocks noGrp="1"/>
          </p:cNvSpPr>
          <p:nvPr>
            <p:ph idx="1"/>
          </p:nvPr>
        </p:nvSpPr>
        <p:spPr>
          <a:xfrm>
            <a:off x="457200" y="2133600"/>
            <a:ext cx="8229600" cy="4525963"/>
          </a:xfrm>
          <a:solidFill>
            <a:srgbClr val="CCFF99"/>
          </a:solidFill>
        </p:spPr>
        <p:txBody>
          <a:bodyPr>
            <a:normAutofit/>
          </a:bodyPr>
          <a:lstStyle/>
          <a:p>
            <a:pPr marL="514350" indent="-514350">
              <a:buNone/>
            </a:pPr>
            <a:r>
              <a:rPr lang="en-US" dirty="0" smtClean="0">
                <a:solidFill>
                  <a:srgbClr val="FF0000"/>
                </a:solidFill>
                <a:latin typeface="Comic Sans MS" pitchFamily="66" charset="0"/>
              </a:rPr>
              <a:t>  </a:t>
            </a:r>
          </a:p>
          <a:p>
            <a:pPr marL="514350" indent="-514350">
              <a:buNone/>
            </a:pPr>
            <a:r>
              <a:rPr lang="en-US" dirty="0">
                <a:solidFill>
                  <a:srgbClr val="FF0000"/>
                </a:solidFill>
                <a:latin typeface="Comic Sans MS" pitchFamily="66" charset="0"/>
              </a:rPr>
              <a:t> </a:t>
            </a:r>
            <a:r>
              <a:rPr lang="en-US" dirty="0" smtClean="0">
                <a:solidFill>
                  <a:srgbClr val="FF0000"/>
                </a:solidFill>
                <a:latin typeface="Comic Sans MS" pitchFamily="66" charset="0"/>
              </a:rPr>
              <a:t> “</a:t>
            </a:r>
            <a:r>
              <a:rPr lang="en-US" sz="2800" dirty="0" smtClean="0">
                <a:latin typeface="Comic Sans MS" pitchFamily="66" charset="0"/>
              </a:rPr>
              <a:t>effective communication between the dentist and the patient concerning dentistry and principles of treatment and prevention. The procedure of increasing the knowledge of the oral cavity and its care to the point where the reasons for the proposed services are understood.</a:t>
            </a:r>
            <a:r>
              <a:rPr lang="en-US" sz="2800" dirty="0" smtClean="0">
                <a:solidFill>
                  <a:srgbClr val="FF0000"/>
                </a:solidFill>
                <a:latin typeface="Comic Sans MS" pitchFamily="66" charset="0"/>
              </a:rPr>
              <a:t>”</a:t>
            </a:r>
          </a:p>
        </p:txBody>
      </p:sp>
      <p:sp>
        <p:nvSpPr>
          <p:cNvPr id="4" name="Title 1"/>
          <p:cNvSpPr txBox="1">
            <a:spLocks/>
          </p:cNvSpPr>
          <p:nvPr/>
        </p:nvSpPr>
        <p:spPr>
          <a:xfrm>
            <a:off x="304800" y="1524000"/>
            <a:ext cx="8229600" cy="731838"/>
          </a:xfrm>
          <a:prstGeom prst="rect">
            <a:avLst/>
          </a:prstGeom>
        </p:spPr>
        <p:txBody>
          <a:bodyPr vert="horz" lIns="91440" tIns="45720" rIns="91440" bIns="45720" rtlCol="0" anchor="ctr">
            <a:normAutofit fontScale="25000" lnSpcReduction="20000"/>
          </a:bodyPr>
          <a:lstStyle/>
          <a:p>
            <a:pPr>
              <a:spcBef>
                <a:spcPct val="0"/>
              </a:spcBef>
            </a:pPr>
            <a:r>
              <a:rPr lang="en-US" sz="4400" dirty="0" smtClean="0">
                <a:solidFill>
                  <a:srgbClr val="FF0000"/>
                </a:solidFill>
                <a:latin typeface="Britannic Bold" pitchFamily="34" charset="0"/>
                <a:ea typeface="+mj-ea"/>
                <a:cs typeface="+mj-cs"/>
              </a:rPr>
              <a:t>                                            </a:t>
            </a:r>
            <a:r>
              <a:rPr kumimoji="0" lang="en-US" sz="11200" b="0" i="0" u="none" strike="noStrike" kern="1200" cap="none" spc="0" normalizeH="0" baseline="0" noProof="0" dirty="0" smtClean="0">
                <a:ln>
                  <a:noFill/>
                </a:ln>
                <a:solidFill>
                  <a:srgbClr val="7030A0"/>
                </a:solidFill>
                <a:effectLst/>
                <a:uLnTx/>
                <a:uFillTx/>
                <a:latin typeface="Britannic Bold" pitchFamily="34" charset="0"/>
                <a:ea typeface="+mj-ea"/>
                <a:cs typeface="+mj-cs"/>
              </a:rPr>
              <a:t>1.</a:t>
            </a:r>
            <a:r>
              <a:rPr kumimoji="0" lang="en-US" sz="11200" b="0" i="0" u="none" strike="noStrike" kern="1200" cap="none" spc="0" normalizeH="0" noProof="0" dirty="0" smtClean="0">
                <a:ln>
                  <a:noFill/>
                </a:ln>
                <a:solidFill>
                  <a:srgbClr val="7030A0"/>
                </a:solidFill>
                <a:effectLst/>
                <a:uLnTx/>
                <a:uFillTx/>
                <a:latin typeface="Britannic Bold" pitchFamily="34" charset="0"/>
                <a:ea typeface="+mj-ea"/>
                <a:cs typeface="+mj-cs"/>
              </a:rPr>
              <a:t> </a:t>
            </a:r>
            <a:r>
              <a:rPr lang="en-US" sz="11200" dirty="0" smtClean="0">
                <a:solidFill>
                  <a:srgbClr val="7030A0"/>
                </a:solidFill>
                <a:latin typeface="Comic Sans MS" pitchFamily="66" charset="0"/>
              </a:rPr>
              <a:t>Education of patient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100" b="0" i="0" u="none" strike="noStrike" kern="1200" cap="none" spc="0" normalizeH="0" baseline="0" noProof="0" dirty="0" smtClean="0">
                <a:ln>
                  <a:noFill/>
                </a:ln>
                <a:solidFill>
                  <a:srgbClr val="7030A0"/>
                </a:solidFill>
                <a:effectLst/>
                <a:uLnTx/>
                <a:uFillTx/>
                <a:latin typeface="Forte" pitchFamily="66" charset="0"/>
                <a:ea typeface="+mj-ea"/>
                <a:cs typeface="+mj-cs"/>
              </a:rPr>
              <a:t/>
            </a:r>
            <a:br>
              <a:rPr kumimoji="0" lang="en-US" sz="3100" b="0" i="0" u="none" strike="noStrike" kern="1200" cap="none" spc="0" normalizeH="0" baseline="0" noProof="0" dirty="0" smtClean="0">
                <a:ln>
                  <a:noFill/>
                </a:ln>
                <a:solidFill>
                  <a:srgbClr val="7030A0"/>
                </a:solidFill>
                <a:effectLst/>
                <a:uLnTx/>
                <a:uFillTx/>
                <a:latin typeface="Forte" pitchFamily="66" charset="0"/>
                <a:ea typeface="+mj-ea"/>
                <a:cs typeface="+mj-cs"/>
              </a:rPr>
            </a:br>
            <a:endParaRPr kumimoji="0" lang="en-US" sz="3100" b="0" i="0" u="none" strike="noStrike" kern="1200" cap="none" spc="0" normalizeH="0" baseline="0" noProof="0" dirty="0">
              <a:ln>
                <a:noFill/>
              </a:ln>
              <a:solidFill>
                <a:srgbClr val="7030A0"/>
              </a:solidFill>
              <a:effectLst/>
              <a:uLnTx/>
              <a:uFillTx/>
              <a:latin typeface="+mj-lt"/>
              <a:ea typeface="+mj-ea"/>
              <a:cs typeface="+mj-cs"/>
            </a:endParaRPr>
          </a:p>
        </p:txBody>
      </p:sp>
    </p:spTree>
    <p:extLst>
      <p:ext uri="{BB962C8B-B14F-4D97-AF65-F5344CB8AC3E}">
        <p14:creationId xmlns:p14="http://schemas.microsoft.com/office/powerpoint/2010/main" xmlns="" val="3656254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latin typeface="Britannic Bold" pitchFamily="34" charset="0"/>
              </a:rPr>
              <a:t/>
            </a:r>
            <a:br>
              <a:rPr lang="en-US" dirty="0" smtClean="0">
                <a:solidFill>
                  <a:schemeClr val="bg1"/>
                </a:solidFill>
                <a:latin typeface="Britannic Bold" pitchFamily="34" charset="0"/>
              </a:rPr>
            </a:br>
            <a:endParaRPr lang="en-US" sz="3600" dirty="0"/>
          </a:p>
        </p:txBody>
      </p:sp>
      <p:sp>
        <p:nvSpPr>
          <p:cNvPr id="3" name="Content Placeholder 2"/>
          <p:cNvSpPr>
            <a:spLocks noGrp="1"/>
          </p:cNvSpPr>
          <p:nvPr>
            <p:ph idx="1"/>
          </p:nvPr>
        </p:nvSpPr>
        <p:spPr/>
        <p:txBody>
          <a:bodyPr/>
          <a:lstStyle/>
          <a:p>
            <a:pPr>
              <a:buNone/>
            </a:pPr>
            <a:r>
              <a:rPr lang="en-US" dirty="0" smtClean="0">
                <a:solidFill>
                  <a:srgbClr val="7030A0"/>
                </a:solidFill>
                <a:latin typeface="Britannic Bold" pitchFamily="34" charset="0"/>
              </a:rPr>
              <a:t>          </a:t>
            </a:r>
            <a:br>
              <a:rPr lang="en-US" dirty="0" smtClean="0">
                <a:solidFill>
                  <a:srgbClr val="7030A0"/>
                </a:solidFill>
                <a:latin typeface="Britannic Bold" pitchFamily="34" charset="0"/>
              </a:rPr>
            </a:br>
            <a:endParaRPr lang="en-US" dirty="0">
              <a:solidFill>
                <a:srgbClr val="7030A0"/>
              </a:solidFill>
            </a:endParaRPr>
          </a:p>
        </p:txBody>
      </p:sp>
      <p:sp>
        <p:nvSpPr>
          <p:cNvPr id="4" name="Rectangle 5"/>
          <p:cNvSpPr txBox="1">
            <a:spLocks noChangeArrowheads="1"/>
          </p:cNvSpPr>
          <p:nvPr/>
        </p:nvSpPr>
        <p:spPr>
          <a:xfrm>
            <a:off x="228600" y="1066800"/>
            <a:ext cx="8382000" cy="48006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p:spPr>
        <p:txBody>
          <a:bodyPr vert="horz" lIns="91440" tIns="45720" rIns="91440" bIns="45720" rtlCol="0">
            <a:normAutofit fontScale="92500"/>
          </a:bodyPr>
          <a:lstStyle/>
          <a:p>
            <a:pPr marL="342900" indent="-342900">
              <a:lnSpc>
                <a:spcPct val="80000"/>
              </a:lnSpc>
              <a:spcBef>
                <a:spcPct val="20000"/>
              </a:spcBef>
              <a:buFont typeface="Arial" pitchFamily="34" charset="0"/>
              <a:buChar char="•"/>
              <a:defRPr/>
            </a:pPr>
            <a:endParaRPr lang="en-US" sz="2800" dirty="0" smtClean="0">
              <a:solidFill>
                <a:srgbClr val="FF0000"/>
              </a:solidFill>
              <a:latin typeface="Comic Sans MS" pitchFamily="66" charset="0"/>
            </a:endParaRPr>
          </a:p>
          <a:p>
            <a:pPr marL="342900" indent="-342900">
              <a:lnSpc>
                <a:spcPct val="80000"/>
              </a:lnSpc>
              <a:spcBef>
                <a:spcPct val="20000"/>
              </a:spcBef>
              <a:buFont typeface="Arial" pitchFamily="34" charset="0"/>
              <a:buChar char="•"/>
              <a:defRPr/>
            </a:pPr>
            <a:r>
              <a:rPr lang="en-US" sz="2800" dirty="0" smtClean="0">
                <a:solidFill>
                  <a:srgbClr val="FF0000"/>
                </a:solidFill>
                <a:latin typeface="Comic Sans MS" pitchFamily="66" charset="0"/>
              </a:rPr>
              <a:t>Pt</a:t>
            </a:r>
            <a:r>
              <a:rPr lang="en-US" sz="2800" dirty="0">
                <a:solidFill>
                  <a:srgbClr val="FF0000"/>
                </a:solidFill>
                <a:latin typeface="Comic Sans MS" pitchFamily="66" charset="0"/>
              </a:rPr>
              <a:t>. education should begin at the initial contact with the patient and continue throughout the treatment</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lang="en-US" sz="2800" dirty="0" smtClean="0">
                <a:latin typeface="Comic Sans MS" pitchFamily="66" charset="0"/>
                <a:ea typeface="Arial Unicode MS" pitchFamily="34" charset="-128"/>
                <a:cs typeface="Arial Unicode MS" pitchFamily="34" charset="-128"/>
              </a:rPr>
              <a:t>Responsibilities for the ultimate success of the RPD is shared by the dentist and the patient.</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lang="en-US" sz="2800" dirty="0">
              <a:latin typeface="Comic Sans MS" pitchFamily="66" charset="0"/>
              <a:ea typeface="Arial Unicode MS" pitchFamily="34" charset="-128"/>
              <a:cs typeface="Arial Unicode MS" pitchFamily="34" charset="-128"/>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lang="en-US" sz="2800" dirty="0" smtClean="0">
              <a:latin typeface="Comic Sans MS" pitchFamily="66" charset="0"/>
              <a:ea typeface="Arial Unicode MS" pitchFamily="34" charset="-128"/>
              <a:cs typeface="Arial Unicode MS" pitchFamily="34" charset="-128"/>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lang="en-US" sz="2800" dirty="0" smtClean="0">
                <a:latin typeface="Comic Sans MS" pitchFamily="66" charset="0"/>
                <a:ea typeface="Arial Unicode MS" pitchFamily="34" charset="-128"/>
                <a:cs typeface="Arial Unicode MS" pitchFamily="34" charset="-128"/>
              </a:rPr>
              <a:t> Pt. will have an understanding of benefits of RPD, required oral care and maintenance procedure to ensure the success of the partial denture </a:t>
            </a:r>
          </a:p>
          <a:p>
            <a:pPr marR="0" lvl="0" algn="l" defTabSz="914400" rtl="0" eaLnBrk="1" fontAlgn="auto" latinLnBrk="0" hangingPunct="1">
              <a:lnSpc>
                <a:spcPct val="80000"/>
              </a:lnSpc>
              <a:spcBef>
                <a:spcPct val="20000"/>
              </a:spcBef>
              <a:spcAft>
                <a:spcPts val="0"/>
              </a:spcAft>
              <a:buClrTx/>
              <a:buSzTx/>
              <a:tabLst/>
              <a:defRPr/>
            </a:pPr>
            <a:r>
              <a:rPr lang="en-US" sz="2800" dirty="0" smtClean="0">
                <a:latin typeface="Comic Sans MS" pitchFamily="66" charset="0"/>
                <a:ea typeface="Arial Unicode MS" pitchFamily="34" charset="-128"/>
                <a:cs typeface="Arial Unicode MS" pitchFamily="34" charset="-128"/>
              </a:rPr>
              <a:t> </a:t>
            </a:r>
            <a:r>
              <a:rPr lang="en-US" sz="2800" dirty="0" smtClean="0">
                <a:solidFill>
                  <a:srgbClr val="FF0000"/>
                </a:solidFill>
                <a:latin typeface="Comic Sans MS" pitchFamily="66" charset="0"/>
                <a:ea typeface="Arial Unicode MS" pitchFamily="34" charset="-128"/>
                <a:cs typeface="Arial Unicode MS" pitchFamily="34" charset="-128"/>
              </a:rPr>
              <a:t>                                                                                                                                                                  </a:t>
            </a:r>
            <a:endParaRPr kumimoji="0" lang="en-US" sz="2800" b="0" i="0" strike="noStrike" kern="1200" cap="none" spc="0" normalizeH="0" baseline="0" noProof="0" dirty="0" smtClean="0">
              <a:ln>
                <a:noFill/>
              </a:ln>
              <a:solidFill>
                <a:srgbClr val="FF0000"/>
              </a:solidFill>
              <a:effectLst/>
              <a:uLnTx/>
              <a:uFillTx/>
              <a:latin typeface="Comic Sans MS" pitchFamily="66" charset="0"/>
              <a:ea typeface="Arial Unicode MS" pitchFamily="34" charset="-128"/>
              <a:cs typeface="Arial Unicode MS" pitchFamily="34" charset="-128"/>
            </a:endParaRPr>
          </a:p>
        </p:txBody>
      </p:sp>
    </p:spTree>
    <p:extLst>
      <p:ext uri="{BB962C8B-B14F-4D97-AF65-F5344CB8AC3E}">
        <p14:creationId xmlns:p14="http://schemas.microsoft.com/office/powerpoint/2010/main" xmlns="" val="3497796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84238"/>
          </a:xfrm>
        </p:spPr>
        <p:txBody>
          <a:bodyPr>
            <a:normAutofit fontScale="90000"/>
          </a:bodyPr>
          <a:lstStyle/>
          <a:p>
            <a:r>
              <a:rPr lang="en-US" sz="3600" dirty="0" smtClean="0">
                <a:solidFill>
                  <a:srgbClr val="7030A0"/>
                </a:solidFill>
                <a:latin typeface="Arial Rounded MT Bold" pitchFamily="34" charset="0"/>
              </a:rPr>
              <a:t>2. TREATMENT PLANNING AND DESIGN</a:t>
            </a:r>
            <a:endParaRPr lang="en-US" sz="3600" dirty="0">
              <a:solidFill>
                <a:srgbClr val="7030A0"/>
              </a:solidFill>
            </a:endParaRPr>
          </a:p>
        </p:txBody>
      </p:sp>
      <p:sp>
        <p:nvSpPr>
          <p:cNvPr id="3" name="Content Placeholder 2"/>
          <p:cNvSpPr>
            <a:spLocks noGrp="1"/>
          </p:cNvSpPr>
          <p:nvPr>
            <p:ph idx="1"/>
          </p:nvPr>
        </p:nvSpPr>
        <p:spPr>
          <a:xfrm>
            <a:off x="457200" y="1752600"/>
            <a:ext cx="8229600" cy="4800600"/>
          </a:xfrm>
          <a:solidFill>
            <a:srgbClr val="CCFF99"/>
          </a:solidFill>
        </p:spPr>
        <p:txBody>
          <a:bodyPr>
            <a:normAutofit fontScale="92500"/>
          </a:bodyPr>
          <a:lstStyle/>
          <a:p>
            <a:pPr marL="514350" indent="-514350">
              <a:buNone/>
            </a:pPr>
            <a:r>
              <a:rPr lang="en-US" sz="2800" dirty="0" smtClean="0">
                <a:latin typeface="Comic Sans MS" pitchFamily="66" charset="0"/>
              </a:rPr>
              <a:t> Based on health history and complete oral examination</a:t>
            </a:r>
          </a:p>
          <a:p>
            <a:pPr marL="514350" indent="-514350"/>
            <a:r>
              <a:rPr lang="en-US" sz="2800" dirty="0" smtClean="0">
                <a:latin typeface="Comic Sans MS" pitchFamily="66" charset="0"/>
              </a:rPr>
              <a:t>Clinical</a:t>
            </a:r>
          </a:p>
          <a:p>
            <a:pPr marL="514350" indent="-514350"/>
            <a:r>
              <a:rPr lang="en-US" sz="2800" dirty="0" smtClean="0">
                <a:latin typeface="Comic Sans MS" pitchFamily="66" charset="0"/>
              </a:rPr>
              <a:t>Radiographic</a:t>
            </a:r>
          </a:p>
          <a:p>
            <a:pPr marL="971550" lvl="1" indent="-571500">
              <a:buFont typeface="+mj-lt"/>
              <a:buAutoNum type="romanLcPeriod"/>
            </a:pPr>
            <a:r>
              <a:rPr lang="en-US" sz="2400" dirty="0" smtClean="0">
                <a:latin typeface="Comic Sans MS" pitchFamily="66" charset="0"/>
              </a:rPr>
              <a:t>Caries</a:t>
            </a:r>
          </a:p>
          <a:p>
            <a:pPr marL="971550" lvl="1" indent="-571500">
              <a:buFont typeface="+mj-lt"/>
              <a:buAutoNum type="romanLcPeriod"/>
            </a:pPr>
            <a:r>
              <a:rPr lang="en-US" sz="2400" dirty="0" smtClean="0">
                <a:latin typeface="Comic Sans MS" pitchFamily="66" charset="0"/>
              </a:rPr>
              <a:t>Condition of existing restoration</a:t>
            </a:r>
          </a:p>
          <a:p>
            <a:pPr marL="971550" lvl="1" indent="-571500">
              <a:buFont typeface="+mj-lt"/>
              <a:buAutoNum type="romanLcPeriod"/>
            </a:pPr>
            <a:r>
              <a:rPr lang="en-US" sz="2400" dirty="0" smtClean="0">
                <a:latin typeface="Comic Sans MS" pitchFamily="66" charset="0"/>
              </a:rPr>
              <a:t>Periodontal condition</a:t>
            </a:r>
          </a:p>
          <a:p>
            <a:pPr marL="971550" lvl="1" indent="-571500">
              <a:buFont typeface="+mj-lt"/>
              <a:buAutoNum type="romanLcPeriod"/>
            </a:pPr>
            <a:r>
              <a:rPr lang="en-US" sz="2400" dirty="0" smtClean="0">
                <a:latin typeface="Comic Sans MS" pitchFamily="66" charset="0"/>
              </a:rPr>
              <a:t>Abutment teeth and remaining teeth</a:t>
            </a:r>
          </a:p>
          <a:p>
            <a:pPr marL="971550" lvl="1" indent="-571500">
              <a:buFont typeface="+mj-lt"/>
              <a:buAutoNum type="romanLcPeriod"/>
            </a:pPr>
            <a:r>
              <a:rPr lang="en-US" sz="2400" dirty="0" smtClean="0">
                <a:latin typeface="Comic Sans MS" pitchFamily="66" charset="0"/>
              </a:rPr>
              <a:t>Evaluation of </a:t>
            </a:r>
            <a:r>
              <a:rPr lang="en-US" sz="2400" dirty="0" err="1" smtClean="0">
                <a:latin typeface="Comic Sans MS" pitchFamily="66" charset="0"/>
              </a:rPr>
              <a:t>occlusal</a:t>
            </a:r>
            <a:r>
              <a:rPr lang="en-US" sz="2400" dirty="0" smtClean="0">
                <a:latin typeface="Comic Sans MS" pitchFamily="66" charset="0"/>
              </a:rPr>
              <a:t> relations of remaining teeth</a:t>
            </a:r>
          </a:p>
          <a:p>
            <a:pPr marL="1371600" lvl="2" indent="-571500"/>
            <a:r>
              <a:rPr lang="en-US" sz="2000" dirty="0" smtClean="0">
                <a:latin typeface="Comic Sans MS" pitchFamily="66" charset="0"/>
              </a:rPr>
              <a:t>Visually</a:t>
            </a:r>
          </a:p>
          <a:p>
            <a:pPr marL="1371600" lvl="2" indent="-571500"/>
            <a:r>
              <a:rPr lang="en-US" sz="2000" dirty="0" smtClean="0">
                <a:latin typeface="Comic Sans MS" pitchFamily="66" charset="0"/>
              </a:rPr>
              <a:t>By articulating diagnostic cast</a:t>
            </a:r>
          </a:p>
          <a:p>
            <a:pPr marL="971550" lvl="1" indent="-571500"/>
            <a:endParaRPr lang="en-US" sz="2400" dirty="0" smtClean="0">
              <a:solidFill>
                <a:srgbClr val="FF0000"/>
              </a:solidFill>
              <a:latin typeface="Comic Sans MS" pitchFamily="66" charset="0"/>
            </a:endParaRPr>
          </a:p>
          <a:p>
            <a:pPr marL="971550" lvl="1" indent="-571500">
              <a:buNone/>
            </a:pPr>
            <a:endParaRPr lang="en-US" sz="2400" dirty="0" smtClean="0">
              <a:solidFill>
                <a:srgbClr val="FF0000"/>
              </a:solidFill>
              <a:latin typeface="Comic Sans MS" pitchFamily="66" charset="0"/>
            </a:endParaRPr>
          </a:p>
        </p:txBody>
      </p:sp>
    </p:spTree>
    <p:extLst>
      <p:ext uri="{BB962C8B-B14F-4D97-AF65-F5344CB8AC3E}">
        <p14:creationId xmlns:p14="http://schemas.microsoft.com/office/powerpoint/2010/main" xmlns="" val="2286233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1143000"/>
          </a:xfrm>
        </p:spPr>
        <p:txBody>
          <a:bodyPr>
            <a:normAutofit fontScale="90000"/>
          </a:bodyPr>
          <a:lstStyle/>
          <a:p>
            <a:r>
              <a:rPr lang="en-US" dirty="0" smtClean="0">
                <a:solidFill>
                  <a:schemeClr val="bg1"/>
                </a:solidFill>
                <a:latin typeface="Britannic Bold" pitchFamily="34" charset="0"/>
              </a:rPr>
              <a:t/>
            </a:r>
            <a:br>
              <a:rPr lang="en-US" dirty="0" smtClean="0">
                <a:solidFill>
                  <a:schemeClr val="bg1"/>
                </a:solidFill>
                <a:latin typeface="Britannic Bold" pitchFamily="34" charset="0"/>
              </a:rPr>
            </a:br>
            <a:endParaRPr lang="en-US" sz="3600" dirty="0"/>
          </a:p>
        </p:txBody>
      </p:sp>
      <p:sp>
        <p:nvSpPr>
          <p:cNvPr id="3" name="Content Placeholder 2"/>
          <p:cNvSpPr>
            <a:spLocks noGrp="1"/>
          </p:cNvSpPr>
          <p:nvPr>
            <p:ph idx="1"/>
          </p:nvPr>
        </p:nvSpPr>
        <p:spPr/>
        <p:txBody>
          <a:bodyPr/>
          <a:lstStyle/>
          <a:p>
            <a:pPr>
              <a:buNone/>
            </a:pPr>
            <a:r>
              <a:rPr lang="en-US" dirty="0" smtClean="0">
                <a:solidFill>
                  <a:srgbClr val="7030A0"/>
                </a:solidFill>
                <a:latin typeface="Britannic Bold" pitchFamily="34" charset="0"/>
              </a:rPr>
              <a:t>          </a:t>
            </a:r>
            <a:br>
              <a:rPr lang="en-US" dirty="0" smtClean="0">
                <a:solidFill>
                  <a:srgbClr val="7030A0"/>
                </a:solidFill>
                <a:latin typeface="Britannic Bold" pitchFamily="34" charset="0"/>
              </a:rPr>
            </a:br>
            <a:endParaRPr lang="en-US" dirty="0">
              <a:solidFill>
                <a:srgbClr val="7030A0"/>
              </a:solidFill>
            </a:endParaRPr>
          </a:p>
        </p:txBody>
      </p:sp>
      <p:sp>
        <p:nvSpPr>
          <p:cNvPr id="4" name="Rectangle 5"/>
          <p:cNvSpPr txBox="1">
            <a:spLocks noChangeArrowheads="1"/>
          </p:cNvSpPr>
          <p:nvPr/>
        </p:nvSpPr>
        <p:spPr>
          <a:xfrm>
            <a:off x="228600" y="761999"/>
            <a:ext cx="8458200" cy="396240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800" b="1" i="0" u="none" strike="noStrike" kern="1200" cap="none" spc="0" normalizeH="0" baseline="0" noProof="0" dirty="0" smtClean="0">
              <a:ln>
                <a:noFill/>
              </a:ln>
              <a:solidFill>
                <a:schemeClr val="tx1"/>
              </a:solidFill>
              <a:effectLst/>
              <a:uLnTx/>
              <a:uFillTx/>
              <a:latin typeface="Comic Sans MS" pitchFamily="66" charset="0"/>
            </a:endParaRPr>
          </a:p>
          <a:p>
            <a:pPr marL="342900" marR="0" lvl="0" indent="-342900" algn="l" defTabSz="914400" rtl="0" eaLnBrk="1" fontAlgn="auto" latinLnBrk="0" hangingPunct="1">
              <a:lnSpc>
                <a:spcPct val="80000"/>
              </a:lnSpc>
              <a:spcBef>
                <a:spcPct val="20000"/>
              </a:spcBef>
              <a:spcAft>
                <a:spcPts val="0"/>
              </a:spcAft>
              <a:buClrTx/>
              <a:buSzTx/>
              <a:tabLst/>
              <a:defRPr/>
            </a:pPr>
            <a:r>
              <a:rPr lang="en-US" sz="3800" b="1" dirty="0" smtClean="0">
                <a:solidFill>
                  <a:srgbClr val="FF0000"/>
                </a:solidFill>
                <a:latin typeface="Comic Sans MS" pitchFamily="66" charset="0"/>
                <a:ea typeface="Arial Unicode MS" pitchFamily="34" charset="-128"/>
                <a:cs typeface="Arial Unicode MS" pitchFamily="34" charset="-128"/>
              </a:rPr>
              <a:t>   Finally Treatment Planning based on support available </a:t>
            </a:r>
          </a:p>
          <a:p>
            <a:pPr marL="342900" marR="0" lvl="0" indent="-342900" algn="l" defTabSz="914400" rtl="0" eaLnBrk="1" fontAlgn="auto" latinLnBrk="0" hangingPunct="1">
              <a:lnSpc>
                <a:spcPct val="80000"/>
              </a:lnSpc>
              <a:spcBef>
                <a:spcPct val="20000"/>
              </a:spcBef>
              <a:spcAft>
                <a:spcPts val="0"/>
              </a:spcAft>
              <a:buClrTx/>
              <a:buSzTx/>
              <a:tabLst/>
              <a:defRPr/>
            </a:pPr>
            <a:r>
              <a:rPr lang="en-US" sz="3800" b="1" dirty="0">
                <a:solidFill>
                  <a:srgbClr val="FF0000"/>
                </a:solidFill>
                <a:latin typeface="Comic Sans MS" pitchFamily="66" charset="0"/>
                <a:ea typeface="Arial Unicode MS" pitchFamily="34" charset="-128"/>
                <a:cs typeface="Arial Unicode MS" pitchFamily="34" charset="-128"/>
              </a:rPr>
              <a:t> </a:t>
            </a:r>
            <a:r>
              <a:rPr lang="en-US" sz="3800" b="1" dirty="0" smtClean="0">
                <a:solidFill>
                  <a:srgbClr val="FF0000"/>
                </a:solidFill>
                <a:latin typeface="Comic Sans MS" pitchFamily="66" charset="0"/>
                <a:ea typeface="Arial Unicode MS" pitchFamily="34" charset="-128"/>
                <a:cs typeface="Arial Unicode MS" pitchFamily="34" charset="-128"/>
              </a:rPr>
              <a:t>  for PD.</a:t>
            </a:r>
          </a:p>
          <a:p>
            <a:pPr marL="342900" marR="0" lvl="0" indent="-342900" algn="l" defTabSz="914400" rtl="0" eaLnBrk="1" fontAlgn="auto" latinLnBrk="0" hangingPunct="1">
              <a:lnSpc>
                <a:spcPct val="80000"/>
              </a:lnSpc>
              <a:spcBef>
                <a:spcPct val="20000"/>
              </a:spcBef>
              <a:spcAft>
                <a:spcPts val="0"/>
              </a:spcAft>
              <a:buClrTx/>
              <a:buSzTx/>
              <a:tabLst/>
              <a:defRPr/>
            </a:pPr>
            <a:endParaRPr lang="en-US" sz="3800" b="1" dirty="0" smtClean="0">
              <a:solidFill>
                <a:srgbClr val="FF0000"/>
              </a:solidFill>
              <a:latin typeface="Comic Sans MS" pitchFamily="66" charset="0"/>
              <a:ea typeface="Arial Unicode MS" pitchFamily="34" charset="-128"/>
              <a:cs typeface="Arial Unicode MS" pitchFamily="34" charset="-128"/>
            </a:endParaRPr>
          </a:p>
          <a:p>
            <a:pPr marL="342900" marR="0" lvl="0" indent="-342900" algn="l" defTabSz="914400" rtl="0" eaLnBrk="1" fontAlgn="auto" latinLnBrk="0" hangingPunct="1">
              <a:lnSpc>
                <a:spcPct val="80000"/>
              </a:lnSpc>
              <a:spcBef>
                <a:spcPct val="20000"/>
              </a:spcBef>
              <a:spcAft>
                <a:spcPts val="0"/>
              </a:spcAft>
              <a:buClrTx/>
              <a:buSzTx/>
              <a:tabLst/>
              <a:defRPr/>
            </a:pPr>
            <a:r>
              <a:rPr lang="en-US" sz="3800" b="1" dirty="0" smtClean="0">
                <a:solidFill>
                  <a:srgbClr val="C00000"/>
                </a:solidFill>
                <a:latin typeface="Comic Sans MS" pitchFamily="66" charset="0"/>
                <a:ea typeface="Arial Unicode MS" pitchFamily="34" charset="-128"/>
                <a:cs typeface="Arial Unicode MS" pitchFamily="34" charset="-128"/>
              </a:rPr>
              <a:t>Design </a:t>
            </a:r>
          </a:p>
          <a:p>
            <a:pPr marL="342900" marR="0" lvl="0" indent="-342900" algn="l" defTabSz="914400" rtl="0" eaLnBrk="1" fontAlgn="auto" latinLnBrk="0" hangingPunct="1">
              <a:lnSpc>
                <a:spcPct val="80000"/>
              </a:lnSpc>
              <a:spcBef>
                <a:spcPct val="20000"/>
              </a:spcBef>
              <a:spcAft>
                <a:spcPts val="0"/>
              </a:spcAft>
              <a:buClrTx/>
              <a:buSzTx/>
              <a:tabLst/>
              <a:defRPr/>
            </a:pPr>
            <a:endParaRPr lang="en-US" sz="3800" b="1" dirty="0" smtClean="0">
              <a:latin typeface="Comic Sans MS" pitchFamily="66" charset="0"/>
              <a:ea typeface="Arial Unicode MS" pitchFamily="34" charset="-128"/>
              <a:cs typeface="Arial Unicode MS" pitchFamily="34" charset="-128"/>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lang="en-US" sz="4500" b="1" dirty="0" smtClean="0">
                <a:latin typeface="Comic Sans MS" pitchFamily="66" charset="0"/>
                <a:ea typeface="Arial Unicode MS" pitchFamily="34" charset="-128"/>
                <a:cs typeface="Arial Unicode MS" pitchFamily="34" charset="-128"/>
              </a:rPr>
              <a:t>Tooth supported</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lang="en-US" sz="4500" b="1" dirty="0" smtClean="0">
                <a:latin typeface="Comic Sans MS" pitchFamily="66" charset="0"/>
                <a:ea typeface="Arial Unicode MS" pitchFamily="34" charset="-128"/>
                <a:cs typeface="Arial Unicode MS" pitchFamily="34" charset="-128"/>
              </a:rPr>
              <a:t>Tooth-tissue supported \  Distal extension PD</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lang="en-US" sz="3800" b="1" dirty="0" smtClean="0">
              <a:latin typeface="Comic Sans MS" pitchFamily="66" charset="0"/>
              <a:ea typeface="Arial Unicode MS" pitchFamily="34" charset="-128"/>
              <a:cs typeface="Arial Unicode MS" pitchFamily="34" charset="-128"/>
            </a:endParaRPr>
          </a:p>
          <a:p>
            <a:pPr marL="342900" marR="0" lvl="0" indent="-342900" algn="l" defTabSz="914400" rtl="0" eaLnBrk="1" fontAlgn="auto" latinLnBrk="0" hangingPunct="1">
              <a:lnSpc>
                <a:spcPct val="80000"/>
              </a:lnSpc>
              <a:spcBef>
                <a:spcPct val="20000"/>
              </a:spcBef>
              <a:spcAft>
                <a:spcPts val="0"/>
              </a:spcAft>
              <a:buClrTx/>
              <a:buSzTx/>
              <a:tabLst/>
              <a:defRPr/>
            </a:pPr>
            <a:r>
              <a:rPr lang="en-US" sz="3800" b="1" dirty="0" smtClean="0">
                <a:latin typeface="Comic Sans MS" pitchFamily="66" charset="0"/>
                <a:ea typeface="Arial Unicode MS" pitchFamily="34" charset="-128"/>
                <a:cs typeface="Arial Unicode MS" pitchFamily="34" charset="-128"/>
              </a:rPr>
              <a:t>   -the extension bases derive their principal support </a:t>
            </a:r>
          </a:p>
          <a:p>
            <a:pPr marL="342900" marR="0" lvl="0" indent="-342900" algn="l" defTabSz="914400" rtl="0" eaLnBrk="1" fontAlgn="auto" latinLnBrk="0" hangingPunct="1">
              <a:lnSpc>
                <a:spcPct val="80000"/>
              </a:lnSpc>
              <a:spcBef>
                <a:spcPct val="20000"/>
              </a:spcBef>
              <a:spcAft>
                <a:spcPts val="0"/>
              </a:spcAft>
              <a:buClrTx/>
              <a:buSzTx/>
              <a:tabLst/>
              <a:defRPr/>
            </a:pPr>
            <a:r>
              <a:rPr lang="en-US" sz="3800" b="1" dirty="0">
                <a:latin typeface="Comic Sans MS" pitchFamily="66" charset="0"/>
                <a:ea typeface="Arial Unicode MS" pitchFamily="34" charset="-128"/>
                <a:cs typeface="Arial Unicode MS" pitchFamily="34" charset="-128"/>
              </a:rPr>
              <a:t> </a:t>
            </a:r>
            <a:r>
              <a:rPr lang="en-US" sz="3800" b="1" dirty="0" smtClean="0">
                <a:latin typeface="Comic Sans MS" pitchFamily="66" charset="0"/>
                <a:ea typeface="Arial Unicode MS" pitchFamily="34" charset="-128"/>
                <a:cs typeface="Arial Unicode MS" pitchFamily="34" charset="-128"/>
              </a:rPr>
              <a:t>   from the underline residual ridge.</a:t>
            </a:r>
          </a:p>
          <a:p>
            <a:pPr marL="342900" marR="0" lvl="0" indent="-342900" algn="l" defTabSz="914400" rtl="0" eaLnBrk="1" fontAlgn="auto" latinLnBrk="0" hangingPunct="1">
              <a:lnSpc>
                <a:spcPct val="80000"/>
              </a:lnSpc>
              <a:spcBef>
                <a:spcPct val="20000"/>
              </a:spcBef>
              <a:spcAft>
                <a:spcPts val="0"/>
              </a:spcAft>
              <a:buClrTx/>
              <a:buSzTx/>
              <a:tabLst/>
              <a:defRPr/>
            </a:pPr>
            <a:endParaRPr lang="en-US" sz="3400" b="1" dirty="0">
              <a:latin typeface="Comic Sans MS" pitchFamily="66" charset="0"/>
              <a:ea typeface="Arial Unicode MS" pitchFamily="34" charset="-128"/>
              <a:cs typeface="Arial Unicode MS" pitchFamily="34" charset="-128"/>
            </a:endParaRPr>
          </a:p>
          <a:p>
            <a:pPr marL="342900" marR="0" lvl="0" indent="-342900" algn="l" defTabSz="914400" rtl="0" eaLnBrk="1" fontAlgn="auto" latinLnBrk="0" hangingPunct="1">
              <a:lnSpc>
                <a:spcPct val="80000"/>
              </a:lnSpc>
              <a:spcBef>
                <a:spcPct val="20000"/>
              </a:spcBef>
              <a:spcAft>
                <a:spcPts val="0"/>
              </a:spcAft>
              <a:buClrTx/>
              <a:buSzTx/>
              <a:tabLst/>
              <a:defRPr/>
            </a:pPr>
            <a:r>
              <a:rPr lang="en-US" sz="3400" b="1" dirty="0" smtClean="0">
                <a:latin typeface="Comic Sans MS" pitchFamily="66" charset="0"/>
                <a:ea typeface="Arial Unicode MS" pitchFamily="34" charset="-128"/>
                <a:cs typeface="Arial Unicode MS" pitchFamily="34" charset="-128"/>
              </a:rPr>
              <a:t>                                                                                                     </a:t>
            </a:r>
            <a:endParaRPr kumimoji="0" lang="en-US" sz="3400" b="1" i="0" strike="noStrike" kern="1200" cap="none" spc="0" normalizeH="0" baseline="0" noProof="0" dirty="0" smtClean="0">
              <a:ln>
                <a:noFill/>
              </a:ln>
              <a:effectLst/>
              <a:uLnTx/>
              <a:uFillTx/>
              <a:latin typeface="Comic Sans MS" pitchFamily="66" charset="0"/>
              <a:ea typeface="Arial Unicode MS" pitchFamily="34" charset="-128"/>
              <a:cs typeface="Arial Unicode MS" pitchFamily="34" charset="-128"/>
            </a:endParaRPr>
          </a:p>
        </p:txBody>
      </p:sp>
      <p:pic>
        <p:nvPicPr>
          <p:cNvPr id="3074" name="Picture 2"/>
          <p:cNvPicPr>
            <a:picLocks noChangeAspect="1" noChangeArrowheads="1"/>
          </p:cNvPicPr>
          <p:nvPr/>
        </p:nvPicPr>
        <p:blipFill>
          <a:blip r:embed="rId3"/>
          <a:srcRect/>
          <a:stretch>
            <a:fillRect/>
          </a:stretch>
        </p:blipFill>
        <p:spPr bwMode="auto">
          <a:xfrm>
            <a:off x="0" y="4191000"/>
            <a:ext cx="2662238" cy="2459741"/>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2590800" y="4191000"/>
            <a:ext cx="3429000" cy="24384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5"/>
          <a:srcRect/>
          <a:stretch>
            <a:fillRect/>
          </a:stretch>
        </p:blipFill>
        <p:spPr bwMode="auto">
          <a:xfrm>
            <a:off x="6019800" y="4191001"/>
            <a:ext cx="3124200" cy="2438399"/>
          </a:xfrm>
          <a:prstGeom prst="rect">
            <a:avLst/>
          </a:prstGeom>
          <a:noFill/>
          <a:ln w="9525">
            <a:noFill/>
            <a:miter lim="800000"/>
            <a:headEnd/>
            <a:tailEnd/>
          </a:ln>
          <a:effectLst/>
        </p:spPr>
      </p:pic>
    </p:spTree>
    <p:extLst>
      <p:ext uri="{BB962C8B-B14F-4D97-AF65-F5344CB8AC3E}">
        <p14:creationId xmlns:p14="http://schemas.microsoft.com/office/powerpoint/2010/main" xmlns="" val="3767282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1143000"/>
          </a:xfrm>
        </p:spPr>
        <p:txBody>
          <a:bodyPr>
            <a:normAutofit fontScale="90000"/>
          </a:bodyPr>
          <a:lstStyle/>
          <a:p>
            <a:r>
              <a:rPr lang="en-US" dirty="0" smtClean="0">
                <a:solidFill>
                  <a:schemeClr val="bg1"/>
                </a:solidFill>
                <a:latin typeface="Britannic Bold" pitchFamily="34" charset="0"/>
              </a:rPr>
              <a:t/>
            </a:r>
            <a:br>
              <a:rPr lang="en-US" dirty="0" smtClean="0">
                <a:solidFill>
                  <a:schemeClr val="bg1"/>
                </a:solidFill>
                <a:latin typeface="Britannic Bold" pitchFamily="34" charset="0"/>
              </a:rPr>
            </a:br>
            <a:endParaRPr lang="en-US" sz="3600" dirty="0"/>
          </a:p>
        </p:txBody>
      </p:sp>
      <p:sp>
        <p:nvSpPr>
          <p:cNvPr id="3" name="Content Placeholder 2"/>
          <p:cNvSpPr>
            <a:spLocks noGrp="1"/>
          </p:cNvSpPr>
          <p:nvPr>
            <p:ph idx="1"/>
          </p:nvPr>
        </p:nvSpPr>
        <p:spPr/>
        <p:txBody>
          <a:bodyPr/>
          <a:lstStyle/>
          <a:p>
            <a:pPr>
              <a:buNone/>
            </a:pPr>
            <a:r>
              <a:rPr lang="en-US" dirty="0" smtClean="0">
                <a:solidFill>
                  <a:srgbClr val="7030A0"/>
                </a:solidFill>
                <a:latin typeface="Britannic Bold" pitchFamily="34" charset="0"/>
              </a:rPr>
              <a:t>          </a:t>
            </a:r>
            <a:br>
              <a:rPr lang="en-US" dirty="0" smtClean="0">
                <a:solidFill>
                  <a:srgbClr val="7030A0"/>
                </a:solidFill>
                <a:latin typeface="Britannic Bold" pitchFamily="34" charset="0"/>
              </a:rPr>
            </a:br>
            <a:endParaRPr lang="en-US" dirty="0">
              <a:solidFill>
                <a:srgbClr val="7030A0"/>
              </a:solidFill>
            </a:endParaRPr>
          </a:p>
        </p:txBody>
      </p:sp>
      <p:sp>
        <p:nvSpPr>
          <p:cNvPr id="4" name="Rectangle 5"/>
          <p:cNvSpPr txBox="1">
            <a:spLocks noChangeArrowheads="1"/>
          </p:cNvSpPr>
          <p:nvPr/>
        </p:nvSpPr>
        <p:spPr>
          <a:xfrm>
            <a:off x="304800" y="1143000"/>
            <a:ext cx="5486400" cy="54102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p:spPr>
        <p:txBody>
          <a:bodyPr vert="horz" lIns="91440" tIns="45720" rIns="91440" bIns="45720" rtlCol="0">
            <a:normAutofit lnSpcReduction="10000"/>
          </a:bodyPr>
          <a:lstStyle/>
          <a:p>
            <a:pPr marL="342900" marR="0" lvl="0" indent="-342900" algn="l" defTabSz="914400" rtl="0" eaLnBrk="1" fontAlgn="auto" latinLnBrk="0" hangingPunct="1">
              <a:lnSpc>
                <a:spcPct val="80000"/>
              </a:lnSpc>
              <a:spcBef>
                <a:spcPct val="20000"/>
              </a:spcBef>
              <a:spcAft>
                <a:spcPts val="0"/>
              </a:spcAft>
              <a:buClrTx/>
              <a:buSzTx/>
              <a:tabLst/>
              <a:defRPr/>
            </a:pPr>
            <a:endParaRPr kumimoji="0" lang="en-US" sz="28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tabLst/>
              <a:defRPr/>
            </a:pPr>
            <a:r>
              <a:rPr lang="en-US" sz="2800" dirty="0" smtClean="0">
                <a:latin typeface="Comic Sans MS" pitchFamily="66" charset="0"/>
              </a:rPr>
              <a:t>   </a:t>
            </a:r>
            <a:r>
              <a:rPr lang="en-US" sz="2800" dirty="0" smtClean="0">
                <a:solidFill>
                  <a:srgbClr val="C00000"/>
                </a:solidFill>
                <a:latin typeface="Comic Sans MS" pitchFamily="66" charset="0"/>
              </a:rPr>
              <a:t>SURVEYING</a:t>
            </a:r>
          </a:p>
          <a:p>
            <a:pPr marL="342900" marR="0" lvl="0" indent="-342900" algn="l" defTabSz="914400" rtl="0" eaLnBrk="1" fontAlgn="auto" latinLnBrk="0" hangingPunct="1">
              <a:lnSpc>
                <a:spcPct val="80000"/>
              </a:lnSpc>
              <a:spcBef>
                <a:spcPct val="20000"/>
              </a:spcBef>
              <a:spcAft>
                <a:spcPts val="0"/>
              </a:spcAft>
              <a:buClrTx/>
              <a:buSzTx/>
              <a:tabLst/>
              <a:defRPr/>
            </a:pPr>
            <a:endParaRPr lang="en-US" sz="2800" dirty="0" smtClean="0">
              <a:latin typeface="Comic Sans MS" pitchFamily="66" charset="0"/>
            </a:endParaRPr>
          </a:p>
          <a:p>
            <a:pPr marL="342900" marR="0" lvl="0" indent="-342900" algn="l" defTabSz="914400" rtl="0" eaLnBrk="1" fontAlgn="auto" latinLnBrk="0" hangingPunct="1">
              <a:lnSpc>
                <a:spcPct val="80000"/>
              </a:lnSpc>
              <a:spcBef>
                <a:spcPct val="20000"/>
              </a:spcBef>
              <a:spcAft>
                <a:spcPts val="0"/>
              </a:spcAft>
              <a:buClrTx/>
              <a:buSzTx/>
              <a:tabLst/>
              <a:defRPr/>
            </a:pPr>
            <a:r>
              <a:rPr kumimoji="0" lang="en-US" sz="2800" b="0" i="0" u="none" strike="noStrike" kern="1200" cap="none" spc="0" normalizeH="0" noProof="0" dirty="0" smtClean="0">
                <a:ln>
                  <a:noFill/>
                </a:ln>
                <a:solidFill>
                  <a:schemeClr val="tx1"/>
                </a:solidFill>
                <a:effectLst/>
                <a:uLnTx/>
                <a:uFillTx/>
                <a:latin typeface="Comic Sans MS" pitchFamily="66" charset="0"/>
                <a:ea typeface="+mn-ea"/>
                <a:cs typeface="+mn-cs"/>
              </a:rPr>
              <a:t> Surveyor;  an instrument used to determine the relative </a:t>
            </a:r>
            <a:r>
              <a:rPr kumimoji="0" lang="en-US" sz="2800" b="0" i="0" u="none" strike="noStrike" kern="1200" cap="none" spc="0" normalizeH="0" noProof="0" dirty="0" err="1" smtClean="0">
                <a:ln>
                  <a:noFill/>
                </a:ln>
                <a:solidFill>
                  <a:schemeClr val="tx1"/>
                </a:solidFill>
                <a:effectLst/>
                <a:uLnTx/>
                <a:uFillTx/>
                <a:latin typeface="Comic Sans MS" pitchFamily="66" charset="0"/>
                <a:ea typeface="+mn-ea"/>
                <a:cs typeface="+mn-cs"/>
              </a:rPr>
              <a:t>paralelism</a:t>
            </a:r>
            <a:r>
              <a:rPr kumimoji="0" lang="en-US" sz="2800" b="0" i="0" u="none" strike="noStrike" kern="1200" cap="none" spc="0" normalizeH="0" noProof="0" dirty="0" smtClean="0">
                <a:ln>
                  <a:noFill/>
                </a:ln>
                <a:solidFill>
                  <a:schemeClr val="tx1"/>
                </a:solidFill>
                <a:effectLst/>
                <a:uLnTx/>
                <a:uFillTx/>
                <a:latin typeface="Comic Sans MS" pitchFamily="66" charset="0"/>
                <a:ea typeface="+mn-ea"/>
                <a:cs typeface="+mn-cs"/>
              </a:rPr>
              <a:t> of two or more surfaces of the teeth or other parts of the cast of a dental arch.</a:t>
            </a:r>
          </a:p>
          <a:p>
            <a:pPr marL="342900" marR="0" lvl="0" indent="-342900" algn="l" defTabSz="914400" rtl="0" eaLnBrk="1" fontAlgn="auto" latinLnBrk="0" hangingPunct="1">
              <a:lnSpc>
                <a:spcPct val="80000"/>
              </a:lnSpc>
              <a:spcBef>
                <a:spcPct val="20000"/>
              </a:spcBef>
              <a:spcAft>
                <a:spcPts val="0"/>
              </a:spcAft>
              <a:buClrTx/>
              <a:buSzTx/>
              <a:tabLst/>
              <a:defRPr/>
            </a:pPr>
            <a:endParaRPr kumimoji="0" lang="en-US" sz="2800" b="0" i="0" u="none" strike="noStrike" kern="1200" cap="none" spc="0" normalizeH="0" noProof="0" dirty="0" smtClean="0">
              <a:ln>
                <a:noFill/>
              </a:ln>
              <a:solidFill>
                <a:schemeClr val="tx1"/>
              </a:solidFill>
              <a:effectLst/>
              <a:uLnTx/>
              <a:uFillTx/>
              <a:latin typeface="Comic Sans MS" pitchFamily="66"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tabLst/>
              <a:defRPr/>
            </a:pPr>
            <a:r>
              <a:rPr lang="en-US" sz="2800" baseline="0" dirty="0" smtClean="0">
                <a:latin typeface="Comic Sans MS" pitchFamily="66" charset="0"/>
              </a:rPr>
              <a:t> The primary purpose of surveying is to plan those modifications of oral structures</a:t>
            </a:r>
            <a:r>
              <a:rPr lang="en-US" sz="2800" dirty="0" smtClean="0">
                <a:latin typeface="Comic Sans MS" pitchFamily="66" charset="0"/>
              </a:rPr>
              <a:t> necessary to fabricate a RPD.</a:t>
            </a:r>
            <a:endParaRPr kumimoji="0" lang="en-US" sz="28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p:txBody>
      </p:sp>
      <p:pic>
        <p:nvPicPr>
          <p:cNvPr id="2050" name="Picture 2"/>
          <p:cNvPicPr>
            <a:picLocks noChangeAspect="1" noChangeArrowheads="1"/>
          </p:cNvPicPr>
          <p:nvPr/>
        </p:nvPicPr>
        <p:blipFill>
          <a:blip r:embed="rId3"/>
          <a:srcRect/>
          <a:stretch>
            <a:fillRect/>
          </a:stretch>
        </p:blipFill>
        <p:spPr bwMode="auto">
          <a:xfrm>
            <a:off x="5562600" y="1252537"/>
            <a:ext cx="3581400" cy="5191125"/>
          </a:xfrm>
          <a:prstGeom prst="rect">
            <a:avLst/>
          </a:prstGeom>
          <a:noFill/>
          <a:ln w="9525">
            <a:noFill/>
            <a:miter lim="800000"/>
            <a:headEnd/>
            <a:tailEnd/>
          </a:ln>
          <a:effectLst/>
        </p:spPr>
      </p:pic>
    </p:spTree>
    <p:extLst>
      <p:ext uri="{BB962C8B-B14F-4D97-AF65-F5344CB8AC3E}">
        <p14:creationId xmlns:p14="http://schemas.microsoft.com/office/powerpoint/2010/main" xmlns="" val="3134782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1143000"/>
          </a:xfrm>
        </p:spPr>
        <p:txBody>
          <a:bodyPr>
            <a:normAutofit fontScale="90000"/>
          </a:bodyPr>
          <a:lstStyle/>
          <a:p>
            <a:r>
              <a:rPr lang="en-US" dirty="0" smtClean="0">
                <a:solidFill>
                  <a:schemeClr val="bg1"/>
                </a:solidFill>
                <a:latin typeface="Britannic Bold" pitchFamily="34" charset="0"/>
              </a:rPr>
              <a:t/>
            </a:r>
            <a:br>
              <a:rPr lang="en-US" dirty="0" smtClean="0">
                <a:solidFill>
                  <a:schemeClr val="bg1"/>
                </a:solidFill>
                <a:latin typeface="Britannic Bold" pitchFamily="34" charset="0"/>
              </a:rPr>
            </a:br>
            <a:endParaRPr lang="en-US" sz="3600" dirty="0"/>
          </a:p>
        </p:txBody>
      </p:sp>
      <p:sp>
        <p:nvSpPr>
          <p:cNvPr id="3" name="Content Placeholder 2"/>
          <p:cNvSpPr>
            <a:spLocks noGrp="1"/>
          </p:cNvSpPr>
          <p:nvPr>
            <p:ph idx="1"/>
          </p:nvPr>
        </p:nvSpPr>
        <p:spPr/>
        <p:txBody>
          <a:bodyPr/>
          <a:lstStyle/>
          <a:p>
            <a:pPr>
              <a:buNone/>
            </a:pPr>
            <a:r>
              <a:rPr lang="en-US" dirty="0" smtClean="0">
                <a:solidFill>
                  <a:srgbClr val="7030A0"/>
                </a:solidFill>
                <a:latin typeface="Britannic Bold" pitchFamily="34" charset="0"/>
              </a:rPr>
              <a:t>          </a:t>
            </a:r>
            <a:br>
              <a:rPr lang="en-US" dirty="0" smtClean="0">
                <a:solidFill>
                  <a:srgbClr val="7030A0"/>
                </a:solidFill>
                <a:latin typeface="Britannic Bold" pitchFamily="34" charset="0"/>
              </a:rPr>
            </a:br>
            <a:endParaRPr lang="en-US" dirty="0">
              <a:solidFill>
                <a:srgbClr val="7030A0"/>
              </a:solidFill>
            </a:endParaRPr>
          </a:p>
        </p:txBody>
      </p:sp>
      <p:sp>
        <p:nvSpPr>
          <p:cNvPr id="4" name="Rectangle 5"/>
          <p:cNvSpPr txBox="1">
            <a:spLocks noChangeArrowheads="1"/>
          </p:cNvSpPr>
          <p:nvPr/>
        </p:nvSpPr>
        <p:spPr>
          <a:xfrm>
            <a:off x="304800" y="914400"/>
            <a:ext cx="8382000" cy="55626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tabLst/>
              <a:defRPr/>
            </a:pPr>
            <a:endParaRPr kumimoji="0" lang="en-US" sz="28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tabLst/>
              <a:defRPr/>
            </a:pPr>
            <a:r>
              <a:rPr lang="en-US" sz="2800" dirty="0" smtClean="0">
                <a:latin typeface="Comic Sans MS" pitchFamily="66" charset="0"/>
              </a:rPr>
              <a:t>   </a:t>
            </a:r>
            <a:r>
              <a:rPr lang="en-US" sz="2800" dirty="0" smtClean="0">
                <a:solidFill>
                  <a:srgbClr val="C00000"/>
                </a:solidFill>
                <a:latin typeface="Comic Sans MS" pitchFamily="66" charset="0"/>
              </a:rPr>
              <a:t>Mouth Preparations</a:t>
            </a:r>
          </a:p>
          <a:p>
            <a:pPr marL="342900" marR="0" lvl="0" indent="-342900" algn="l" defTabSz="914400" rtl="0" eaLnBrk="1" fontAlgn="auto" latinLnBrk="0" hangingPunct="1">
              <a:lnSpc>
                <a:spcPct val="80000"/>
              </a:lnSpc>
              <a:spcBef>
                <a:spcPct val="20000"/>
              </a:spcBef>
              <a:spcAft>
                <a:spcPts val="0"/>
              </a:spcAft>
              <a:buClrTx/>
              <a:buSzTx/>
              <a:tabLst/>
              <a:defRPr/>
            </a:pPr>
            <a:endParaRPr lang="en-US" sz="2800" dirty="0" smtClean="0">
              <a:latin typeface="Comic Sans MS" pitchFamily="66" charset="0"/>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err="1" smtClean="0">
                <a:ln>
                  <a:noFill/>
                </a:ln>
                <a:solidFill>
                  <a:schemeClr val="tx1"/>
                </a:solidFill>
                <a:effectLst/>
                <a:uLnTx/>
                <a:uFillTx/>
                <a:latin typeface="Comic Sans MS" pitchFamily="66" charset="0"/>
                <a:ea typeface="+mn-ea"/>
                <a:cs typeface="+mn-cs"/>
              </a:rPr>
              <a:t>Occlusal</a:t>
            </a:r>
            <a:r>
              <a:rPr kumimoji="0" lang="en-US" sz="2800" b="0" i="0" u="none" strike="noStrike" kern="1200" cap="none" spc="0" normalizeH="0" baseline="0" noProof="0" dirty="0" smtClean="0">
                <a:ln>
                  <a:noFill/>
                </a:ln>
                <a:solidFill>
                  <a:schemeClr val="tx1"/>
                </a:solidFill>
                <a:effectLst/>
                <a:uLnTx/>
                <a:uFillTx/>
                <a:latin typeface="Comic Sans MS" pitchFamily="66" charset="0"/>
                <a:ea typeface="+mn-ea"/>
                <a:cs typeface="+mn-cs"/>
              </a:rPr>
              <a:t> adjustments</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lang="en-US" sz="2800" dirty="0" smtClean="0">
                <a:latin typeface="Comic Sans MS" pitchFamily="66" charset="0"/>
              </a:rPr>
              <a:t>Abutment restoration</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lang="en-US" sz="2800" dirty="0" smtClean="0">
              <a:latin typeface="Comic Sans MS" pitchFamily="66" charset="0"/>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Comic Sans MS" pitchFamily="66" charset="0"/>
                <a:ea typeface="+mn-ea"/>
                <a:cs typeface="+mn-cs"/>
              </a:rPr>
              <a:t>Abutment modification</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lang="en-US" sz="2800" dirty="0" smtClean="0">
                <a:latin typeface="Comic Sans MS" pitchFamily="66" charset="0"/>
              </a:rPr>
              <a:t>Proximal tooth preparation; should be parallel to provide guiding planes during placement and removal of the prosthesis.</a:t>
            </a:r>
          </a:p>
        </p:txBody>
      </p:sp>
    </p:spTree>
    <p:extLst>
      <p:ext uri="{BB962C8B-B14F-4D97-AF65-F5344CB8AC3E}">
        <p14:creationId xmlns:p14="http://schemas.microsoft.com/office/powerpoint/2010/main" xmlns="" val="2832839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r. Niraj\Desktop\cast partial photo\IMG_5996.jpg"/>
          <p:cNvPicPr>
            <a:picLocks noChangeAspect="1" noChangeArrowheads="1"/>
          </p:cNvPicPr>
          <p:nvPr/>
        </p:nvPicPr>
        <p:blipFill>
          <a:blip r:embed="rId2"/>
          <a:srcRect/>
          <a:stretch>
            <a:fillRect/>
          </a:stretch>
        </p:blipFill>
        <p:spPr bwMode="auto">
          <a:xfrm rot="5400000">
            <a:off x="5174999" y="2866999"/>
            <a:ext cx="4114798" cy="32576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descr="C:\Documents and Settings\Dr. Niraj\Desktop\cast partial photo\IMG_5997.jpg"/>
          <p:cNvPicPr>
            <a:picLocks noChangeAspect="1" noChangeArrowheads="1"/>
          </p:cNvPicPr>
          <p:nvPr/>
        </p:nvPicPr>
        <p:blipFill>
          <a:blip r:embed="rId3" cstate="print"/>
          <a:srcRect/>
          <a:stretch>
            <a:fillRect/>
          </a:stretch>
        </p:blipFill>
        <p:spPr bwMode="auto">
          <a:xfrm>
            <a:off x="609600" y="3410270"/>
            <a:ext cx="4191000" cy="3142930"/>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228600" y="937736"/>
            <a:ext cx="8115300" cy="1717393"/>
          </a:xfrm>
          <a:prstGeom prst="rect">
            <a:avLst/>
          </a:prstGeom>
        </p:spPr>
        <p:txBody>
          <a:bodyPr wrap="square">
            <a:spAutoFit/>
          </a:bodyPr>
          <a:lstStyle/>
          <a:p>
            <a:pPr marL="342900" lvl="0" indent="-342900">
              <a:lnSpc>
                <a:spcPct val="80000"/>
              </a:lnSpc>
              <a:spcBef>
                <a:spcPct val="20000"/>
              </a:spcBef>
              <a:buFont typeface="Arial" pitchFamily="34" charset="0"/>
              <a:buChar char="•"/>
              <a:defRPr/>
            </a:pPr>
            <a:r>
              <a:rPr lang="en-US" sz="2400" dirty="0" err="1">
                <a:solidFill>
                  <a:srgbClr val="C00000"/>
                </a:solidFill>
                <a:latin typeface="Comic Sans MS" pitchFamily="66" charset="0"/>
              </a:rPr>
              <a:t>Occlusal</a:t>
            </a:r>
            <a:r>
              <a:rPr lang="en-US" sz="2400" dirty="0">
                <a:solidFill>
                  <a:srgbClr val="C00000"/>
                </a:solidFill>
                <a:latin typeface="Comic Sans MS" pitchFamily="66" charset="0"/>
              </a:rPr>
              <a:t> rest seat</a:t>
            </a:r>
            <a:r>
              <a:rPr lang="en-US" sz="2400" dirty="0">
                <a:latin typeface="Comic Sans MS" pitchFamily="66" charset="0"/>
              </a:rPr>
              <a:t>; will direct </a:t>
            </a:r>
            <a:r>
              <a:rPr lang="en-US" sz="2400" dirty="0" err="1">
                <a:latin typeface="Comic Sans MS" pitchFamily="66" charset="0"/>
              </a:rPr>
              <a:t>occlusal</a:t>
            </a:r>
            <a:r>
              <a:rPr lang="en-US" sz="2400" dirty="0">
                <a:latin typeface="Comic Sans MS" pitchFamily="66" charset="0"/>
              </a:rPr>
              <a:t> forces along the long axis of the supporting teeth</a:t>
            </a:r>
            <a:r>
              <a:rPr lang="en-US" sz="2400" dirty="0" smtClean="0">
                <a:latin typeface="Comic Sans MS" pitchFamily="66" charset="0"/>
              </a:rPr>
              <a:t>.</a:t>
            </a:r>
          </a:p>
          <a:p>
            <a:pPr marL="342900" lvl="0" indent="-342900">
              <a:lnSpc>
                <a:spcPct val="80000"/>
              </a:lnSpc>
              <a:spcBef>
                <a:spcPct val="20000"/>
              </a:spcBef>
              <a:buFont typeface="Arial" pitchFamily="34" charset="0"/>
              <a:buChar char="•"/>
              <a:defRPr/>
            </a:pPr>
            <a:endParaRPr lang="en-US" sz="2400" dirty="0">
              <a:latin typeface="Comic Sans MS" pitchFamily="66" charset="0"/>
            </a:endParaRPr>
          </a:p>
          <a:p>
            <a:pPr marL="342900" lvl="0" indent="-342900">
              <a:lnSpc>
                <a:spcPct val="80000"/>
              </a:lnSpc>
              <a:spcBef>
                <a:spcPct val="20000"/>
              </a:spcBef>
              <a:buFont typeface="Arial" pitchFamily="34" charset="0"/>
              <a:buChar char="•"/>
              <a:defRPr/>
            </a:pPr>
            <a:r>
              <a:rPr lang="en-US" sz="2400" dirty="0">
                <a:solidFill>
                  <a:srgbClr val="C00000"/>
                </a:solidFill>
                <a:latin typeface="Comic Sans MS" pitchFamily="66" charset="0"/>
              </a:rPr>
              <a:t>Retentive areas</a:t>
            </a:r>
            <a:r>
              <a:rPr lang="en-US" sz="2400" dirty="0">
                <a:latin typeface="Comic Sans MS" pitchFamily="66" charset="0"/>
              </a:rPr>
              <a:t>; should be sufficient to resist reasonable dislodging forces.</a:t>
            </a:r>
            <a:endParaRPr lang="en-US" dirty="0">
              <a:latin typeface="Comic Sans MS" pitchFamily="66" charset="0"/>
            </a:endParaRPr>
          </a:p>
        </p:txBody>
      </p:sp>
    </p:spTree>
    <p:extLst>
      <p:ext uri="{BB962C8B-B14F-4D97-AF65-F5344CB8AC3E}">
        <p14:creationId xmlns:p14="http://schemas.microsoft.com/office/powerpoint/2010/main" xmlns="" val="1378403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305800" cy="5440363"/>
          </a:xfrm>
        </p:spPr>
        <p:txBody>
          <a:bodyPr>
            <a:normAutofit/>
          </a:bodyPr>
          <a:lstStyle/>
          <a:p>
            <a:r>
              <a:rPr lang="en-US" dirty="0" smtClean="0">
                <a:solidFill>
                  <a:srgbClr val="C00000"/>
                </a:solidFill>
                <a:latin typeface="Britannic Bold" pitchFamily="34" charset="0"/>
              </a:rPr>
              <a:t>Prosthesis-</a:t>
            </a:r>
            <a:r>
              <a:rPr lang="en-US" dirty="0" smtClean="0">
                <a:latin typeface="Britannic Bold" pitchFamily="34" charset="0"/>
              </a:rPr>
              <a:t> </a:t>
            </a:r>
          </a:p>
          <a:p>
            <a:pPr marL="0" indent="0">
              <a:buNone/>
            </a:pPr>
            <a:r>
              <a:rPr lang="en-US" sz="2800" dirty="0">
                <a:latin typeface="Britannic Bold" pitchFamily="34" charset="0"/>
              </a:rPr>
              <a:t> </a:t>
            </a:r>
            <a:r>
              <a:rPr lang="en-US" sz="2800" dirty="0" smtClean="0">
                <a:latin typeface="Britannic Bold" pitchFamily="34" charset="0"/>
              </a:rPr>
              <a:t>      “</a:t>
            </a:r>
            <a:r>
              <a:rPr lang="en-US" dirty="0" smtClean="0">
                <a:latin typeface="Comic Sans MS" pitchFamily="66" charset="0"/>
              </a:rPr>
              <a:t>an </a:t>
            </a:r>
            <a:r>
              <a:rPr lang="en-US" dirty="0">
                <a:latin typeface="Comic Sans MS" pitchFamily="66" charset="0"/>
              </a:rPr>
              <a:t>artificial </a:t>
            </a:r>
            <a:r>
              <a:rPr lang="en-US" dirty="0" smtClean="0">
                <a:latin typeface="Comic Sans MS" pitchFamily="66" charset="0"/>
              </a:rPr>
              <a:t>replacement of </a:t>
            </a:r>
            <a:r>
              <a:rPr lang="en-US" dirty="0">
                <a:latin typeface="Comic Sans MS" pitchFamily="66" charset="0"/>
              </a:rPr>
              <a:t>an </a:t>
            </a:r>
            <a:r>
              <a:rPr lang="en-US" dirty="0" smtClean="0">
                <a:latin typeface="Comic Sans MS" pitchFamily="66" charset="0"/>
              </a:rPr>
              <a:t>absent </a:t>
            </a:r>
          </a:p>
          <a:p>
            <a:pPr marL="0" indent="0">
              <a:buNone/>
            </a:pPr>
            <a:r>
              <a:rPr lang="en-US" dirty="0">
                <a:latin typeface="Comic Sans MS" pitchFamily="66" charset="0"/>
              </a:rPr>
              <a:t> </a:t>
            </a:r>
            <a:r>
              <a:rPr lang="en-US" dirty="0" smtClean="0">
                <a:latin typeface="Comic Sans MS" pitchFamily="66" charset="0"/>
              </a:rPr>
              <a:t>       part of </a:t>
            </a:r>
            <a:r>
              <a:rPr lang="en-US" dirty="0">
                <a:latin typeface="Comic Sans MS" pitchFamily="66" charset="0"/>
              </a:rPr>
              <a:t>the human </a:t>
            </a:r>
            <a:r>
              <a:rPr lang="en-US" dirty="0" smtClean="0">
                <a:latin typeface="Comic Sans MS" pitchFamily="66" charset="0"/>
              </a:rPr>
              <a:t>body.”</a:t>
            </a:r>
          </a:p>
          <a:p>
            <a:endParaRPr lang="en-US" sz="3600" dirty="0" smtClean="0"/>
          </a:p>
          <a:p>
            <a:r>
              <a:rPr lang="en-US" b="1" dirty="0" smtClean="0">
                <a:latin typeface="Britannic Bold" pitchFamily="34" charset="0"/>
              </a:rPr>
              <a:t>Appliance </a:t>
            </a:r>
            <a:r>
              <a:rPr lang="en-US" sz="3600" dirty="0" smtClean="0">
                <a:latin typeface="Britannic Bold" pitchFamily="34" charset="0"/>
              </a:rPr>
              <a:t>- </a:t>
            </a:r>
            <a:r>
              <a:rPr lang="en-US" sz="2800" dirty="0" smtClean="0">
                <a:latin typeface="Comic Sans MS" pitchFamily="66" charset="0"/>
              </a:rPr>
              <a:t>device  worn </a:t>
            </a:r>
            <a:r>
              <a:rPr lang="en-US" sz="2800" dirty="0">
                <a:latin typeface="Comic Sans MS" pitchFamily="66" charset="0"/>
              </a:rPr>
              <a:t>by the patient in the </a:t>
            </a:r>
            <a:r>
              <a:rPr lang="en-US" sz="2800" dirty="0" smtClean="0">
                <a:latin typeface="Comic Sans MS" pitchFamily="66" charset="0"/>
              </a:rPr>
              <a:t>  </a:t>
            </a:r>
          </a:p>
          <a:p>
            <a:pPr marL="0" indent="0">
              <a:buNone/>
            </a:pPr>
            <a:r>
              <a:rPr lang="en-US" sz="2800" dirty="0">
                <a:latin typeface="Comic Sans MS" pitchFamily="66" charset="0"/>
              </a:rPr>
              <a:t> </a:t>
            </a:r>
            <a:r>
              <a:rPr lang="en-US" sz="2800" dirty="0" smtClean="0">
                <a:latin typeface="Comic Sans MS" pitchFamily="66" charset="0"/>
              </a:rPr>
              <a:t>  course of </a:t>
            </a:r>
            <a:r>
              <a:rPr lang="en-US" sz="2800" dirty="0">
                <a:latin typeface="Comic Sans MS" pitchFamily="66" charset="0"/>
              </a:rPr>
              <a:t>treatment</a:t>
            </a:r>
            <a:r>
              <a:rPr lang="en-US" sz="2800" dirty="0" smtClean="0">
                <a:latin typeface="Comic Sans MS" pitchFamily="66" charset="0"/>
              </a:rPr>
              <a:t>.</a:t>
            </a:r>
            <a:r>
              <a:rPr lang="en-US" sz="2800" dirty="0">
                <a:latin typeface="Comic Sans MS" pitchFamily="66" charset="0"/>
              </a:rPr>
              <a:t> </a:t>
            </a:r>
            <a:r>
              <a:rPr lang="en-US" dirty="0"/>
              <a:t>(</a:t>
            </a:r>
            <a:r>
              <a:rPr lang="en-US" sz="2800" dirty="0">
                <a:latin typeface="Comic Sans MS" pitchFamily="66" charset="0"/>
              </a:rPr>
              <a:t>such as </a:t>
            </a:r>
            <a:r>
              <a:rPr lang="en-US" sz="2800" dirty="0" smtClean="0">
                <a:latin typeface="Comic Sans MS" pitchFamily="66" charset="0"/>
              </a:rPr>
              <a:t> splints</a:t>
            </a:r>
            <a:r>
              <a:rPr lang="en-US" sz="2800" dirty="0">
                <a:latin typeface="Comic Sans MS" pitchFamily="66" charset="0"/>
              </a:rPr>
              <a:t>, </a:t>
            </a:r>
            <a:r>
              <a:rPr lang="en-US" sz="2800" dirty="0" smtClean="0">
                <a:latin typeface="Comic Sans MS" pitchFamily="66" charset="0"/>
              </a:rPr>
              <a:t>  </a:t>
            </a:r>
          </a:p>
          <a:p>
            <a:pPr marL="0" indent="0">
              <a:buNone/>
            </a:pPr>
            <a:r>
              <a:rPr lang="en-US" sz="2800" dirty="0">
                <a:latin typeface="Comic Sans MS" pitchFamily="66" charset="0"/>
              </a:rPr>
              <a:t> </a:t>
            </a:r>
            <a:r>
              <a:rPr lang="en-US" sz="2800" dirty="0" smtClean="0">
                <a:latin typeface="Comic Sans MS" pitchFamily="66" charset="0"/>
              </a:rPr>
              <a:t>  orthodontic </a:t>
            </a:r>
            <a:r>
              <a:rPr lang="en-US" sz="2800" dirty="0">
                <a:latin typeface="Comic Sans MS" pitchFamily="66" charset="0"/>
              </a:rPr>
              <a:t>appliances, </a:t>
            </a:r>
            <a:r>
              <a:rPr lang="en-US" sz="2800" dirty="0" smtClean="0">
                <a:latin typeface="Comic Sans MS" pitchFamily="66" charset="0"/>
              </a:rPr>
              <a:t>and space </a:t>
            </a:r>
            <a:r>
              <a:rPr lang="en-US" sz="2800" dirty="0">
                <a:latin typeface="Comic Sans MS" pitchFamily="66" charset="0"/>
              </a:rPr>
              <a:t>maintainers</a:t>
            </a:r>
            <a:r>
              <a:rPr lang="en-US" sz="2800" dirty="0" smtClean="0">
                <a:latin typeface="Comic Sans MS" pitchFamily="66" charset="0"/>
              </a:rPr>
              <a:t>)</a:t>
            </a:r>
            <a:endParaRPr lang="en-US" dirty="0" smtClean="0">
              <a:latin typeface="Comic Sans MS" pitchFamily="66" charset="0"/>
            </a:endParaRPr>
          </a:p>
        </p:txBody>
      </p:sp>
    </p:spTree>
    <p:extLst>
      <p:ext uri="{BB962C8B-B14F-4D97-AF65-F5344CB8AC3E}">
        <p14:creationId xmlns:p14="http://schemas.microsoft.com/office/powerpoint/2010/main" xmlns="" val="35196214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1143000"/>
          </a:xfrm>
        </p:spPr>
        <p:txBody>
          <a:bodyPr>
            <a:normAutofit fontScale="90000"/>
          </a:bodyPr>
          <a:lstStyle/>
          <a:p>
            <a:r>
              <a:rPr lang="en-US" dirty="0" smtClean="0">
                <a:solidFill>
                  <a:schemeClr val="bg1"/>
                </a:solidFill>
                <a:latin typeface="Britannic Bold" pitchFamily="34" charset="0"/>
              </a:rPr>
              <a:t/>
            </a:r>
            <a:br>
              <a:rPr lang="en-US" dirty="0" smtClean="0">
                <a:solidFill>
                  <a:schemeClr val="bg1"/>
                </a:solidFill>
                <a:latin typeface="Britannic Bold" pitchFamily="34" charset="0"/>
              </a:rPr>
            </a:br>
            <a:endParaRPr lang="en-US" sz="3600" dirty="0"/>
          </a:p>
        </p:txBody>
      </p:sp>
      <p:sp>
        <p:nvSpPr>
          <p:cNvPr id="3" name="Content Placeholder 2"/>
          <p:cNvSpPr>
            <a:spLocks noGrp="1"/>
          </p:cNvSpPr>
          <p:nvPr>
            <p:ph idx="1"/>
          </p:nvPr>
        </p:nvSpPr>
        <p:spPr/>
        <p:txBody>
          <a:bodyPr/>
          <a:lstStyle/>
          <a:p>
            <a:pPr>
              <a:buNone/>
            </a:pPr>
            <a:r>
              <a:rPr lang="en-US" dirty="0" smtClean="0">
                <a:solidFill>
                  <a:srgbClr val="7030A0"/>
                </a:solidFill>
                <a:latin typeface="Britannic Bold" pitchFamily="34" charset="0"/>
              </a:rPr>
              <a:t>          </a:t>
            </a:r>
            <a:br>
              <a:rPr lang="en-US" dirty="0" smtClean="0">
                <a:solidFill>
                  <a:srgbClr val="7030A0"/>
                </a:solidFill>
                <a:latin typeface="Britannic Bold" pitchFamily="34" charset="0"/>
              </a:rPr>
            </a:br>
            <a:endParaRPr lang="en-US" dirty="0">
              <a:solidFill>
                <a:srgbClr val="7030A0"/>
              </a:solidFill>
            </a:endParaRPr>
          </a:p>
        </p:txBody>
      </p:sp>
      <p:sp>
        <p:nvSpPr>
          <p:cNvPr id="4" name="Rectangle 5"/>
          <p:cNvSpPr txBox="1">
            <a:spLocks noChangeArrowheads="1"/>
          </p:cNvSpPr>
          <p:nvPr/>
        </p:nvSpPr>
        <p:spPr>
          <a:xfrm>
            <a:off x="228600" y="1371600"/>
            <a:ext cx="5638800" cy="46482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80000"/>
              </a:lnSpc>
              <a:spcBef>
                <a:spcPct val="20000"/>
              </a:spcBef>
              <a:spcAft>
                <a:spcPts val="0"/>
              </a:spcAft>
              <a:buClrTx/>
              <a:buSzTx/>
              <a:tabLst/>
              <a:defRPr/>
            </a:pPr>
            <a:endParaRPr kumimoji="0" lang="en-US" sz="28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tabLst/>
              <a:defRPr/>
            </a:pPr>
            <a:r>
              <a:rPr lang="en-US" sz="2800" dirty="0" smtClean="0">
                <a:latin typeface="Comic Sans MS" pitchFamily="66" charset="0"/>
              </a:rPr>
              <a:t>          Final Impression</a:t>
            </a:r>
          </a:p>
          <a:p>
            <a:pPr marL="342900" marR="0" lvl="0" indent="-342900" algn="l" defTabSz="914400" rtl="0" eaLnBrk="1" fontAlgn="auto" latinLnBrk="0" hangingPunct="1">
              <a:lnSpc>
                <a:spcPct val="80000"/>
              </a:lnSpc>
              <a:spcBef>
                <a:spcPct val="20000"/>
              </a:spcBef>
              <a:spcAft>
                <a:spcPts val="0"/>
              </a:spcAft>
              <a:buClrTx/>
              <a:buSzTx/>
              <a:tabLst/>
              <a:defRPr/>
            </a:pPr>
            <a:endParaRPr kumimoji="0" lang="en-US" sz="28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tabLst/>
              <a:defRPr/>
            </a:pPr>
            <a:r>
              <a:rPr lang="en-US" sz="2800" dirty="0" smtClean="0">
                <a:latin typeface="Comic Sans MS" pitchFamily="66" charset="0"/>
              </a:rPr>
              <a:t>             </a:t>
            </a:r>
          </a:p>
          <a:p>
            <a:pPr marL="342900" marR="0" lvl="0" indent="-342900" algn="l" defTabSz="914400" rtl="0" eaLnBrk="1" fontAlgn="auto" latinLnBrk="0" hangingPunct="1">
              <a:lnSpc>
                <a:spcPct val="80000"/>
              </a:lnSpc>
              <a:spcBef>
                <a:spcPct val="20000"/>
              </a:spcBef>
              <a:spcAft>
                <a:spcPts val="0"/>
              </a:spcAft>
              <a:buClrTx/>
              <a:buSzTx/>
              <a:tabLst/>
              <a:defRPr/>
            </a:pPr>
            <a:r>
              <a:rPr lang="en-US" sz="2800" dirty="0" smtClean="0">
                <a:latin typeface="Comic Sans MS" pitchFamily="66" charset="0"/>
              </a:rPr>
              <a:t>           Master Cast</a:t>
            </a:r>
          </a:p>
          <a:p>
            <a:pPr marL="342900" marR="0" lvl="0" indent="-342900" algn="l" defTabSz="914400" rtl="0" eaLnBrk="1" fontAlgn="auto" latinLnBrk="0" hangingPunct="1">
              <a:lnSpc>
                <a:spcPct val="80000"/>
              </a:lnSpc>
              <a:spcBef>
                <a:spcPct val="20000"/>
              </a:spcBef>
              <a:spcAft>
                <a:spcPts val="0"/>
              </a:spcAft>
              <a:buClrTx/>
              <a:buSzTx/>
              <a:tabLst/>
              <a:defRPr/>
            </a:pPr>
            <a:endParaRPr kumimoji="0" lang="en-US" sz="28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tabLst/>
              <a:defRPr/>
            </a:pPr>
            <a:r>
              <a:rPr lang="en-US" sz="2800" dirty="0" smtClean="0">
                <a:latin typeface="Comic Sans MS" pitchFamily="66" charset="0"/>
              </a:rPr>
              <a:t>    </a:t>
            </a:r>
          </a:p>
          <a:p>
            <a:pPr marL="342900" marR="0" lvl="0" indent="-342900" algn="l" defTabSz="914400" rtl="0" eaLnBrk="1" fontAlgn="auto" latinLnBrk="0" hangingPunct="1">
              <a:lnSpc>
                <a:spcPct val="80000"/>
              </a:lnSpc>
              <a:spcBef>
                <a:spcPct val="20000"/>
              </a:spcBef>
              <a:spcAft>
                <a:spcPts val="0"/>
              </a:spcAft>
              <a:buClrTx/>
              <a:buSzTx/>
              <a:tabLst/>
              <a:defRPr/>
            </a:pPr>
            <a:r>
              <a:rPr lang="en-US" sz="2800" dirty="0" smtClean="0">
                <a:latin typeface="Comic Sans MS" pitchFamily="66" charset="0"/>
              </a:rPr>
              <a:t> </a:t>
            </a:r>
          </a:p>
          <a:p>
            <a:pPr marL="342900" marR="0" lvl="0" indent="-342900" algn="l" defTabSz="914400" rtl="0" eaLnBrk="1" fontAlgn="auto" latinLnBrk="0" hangingPunct="1">
              <a:lnSpc>
                <a:spcPct val="80000"/>
              </a:lnSpc>
              <a:spcBef>
                <a:spcPct val="20000"/>
              </a:spcBef>
              <a:spcAft>
                <a:spcPts val="0"/>
              </a:spcAft>
              <a:buClrTx/>
              <a:buSzTx/>
              <a:tabLst/>
              <a:defRPr/>
            </a:pPr>
            <a:r>
              <a:rPr lang="en-US" sz="2800" dirty="0" smtClean="0">
                <a:latin typeface="Comic Sans MS" pitchFamily="66" charset="0"/>
              </a:rPr>
              <a:t>Final Design of denture Framework </a:t>
            </a:r>
            <a:r>
              <a:rPr kumimoji="0" lang="en-US" sz="2800" b="0" i="0" u="none" strike="noStrike" kern="1200" cap="none" spc="0" normalizeH="0" noProof="0" dirty="0" smtClean="0">
                <a:ln>
                  <a:noFill/>
                </a:ln>
                <a:solidFill>
                  <a:schemeClr val="tx1"/>
                </a:solidFill>
                <a:effectLst/>
                <a:uLnTx/>
                <a:uFillTx/>
                <a:latin typeface="Comic Sans MS" pitchFamily="66" charset="0"/>
                <a:ea typeface="+mn-ea"/>
                <a:cs typeface="+mn-cs"/>
              </a:rPr>
              <a:t>outlined with </a:t>
            </a:r>
            <a:r>
              <a:rPr kumimoji="0" lang="en-US" sz="2800" b="0" i="0" u="none" strike="noStrike" kern="1200" cap="none" spc="0" normalizeH="0" noProof="0" dirty="0" err="1" smtClean="0">
                <a:ln>
                  <a:noFill/>
                </a:ln>
                <a:solidFill>
                  <a:schemeClr val="tx1"/>
                </a:solidFill>
                <a:effectLst/>
                <a:uLnTx/>
                <a:uFillTx/>
                <a:latin typeface="Comic Sans MS" pitchFamily="66" charset="0"/>
                <a:ea typeface="+mn-ea"/>
                <a:cs typeface="+mn-cs"/>
              </a:rPr>
              <a:t>coloured</a:t>
            </a:r>
            <a:r>
              <a:rPr kumimoji="0" lang="en-US" sz="2800" b="0" i="0" u="none" strike="noStrike" kern="1200" cap="none" spc="0" normalizeH="0" noProof="0" dirty="0" smtClean="0">
                <a:ln>
                  <a:noFill/>
                </a:ln>
                <a:solidFill>
                  <a:schemeClr val="tx1"/>
                </a:solidFill>
                <a:effectLst/>
                <a:uLnTx/>
                <a:uFillTx/>
                <a:latin typeface="Comic Sans MS" pitchFamily="66" charset="0"/>
                <a:ea typeface="+mn-ea"/>
                <a:cs typeface="+mn-cs"/>
              </a:rPr>
              <a:t> pencil</a:t>
            </a:r>
          </a:p>
          <a:p>
            <a:pPr marL="342900" marR="0" lvl="0" indent="-342900" algn="l" defTabSz="914400" rtl="0" eaLnBrk="1" fontAlgn="auto" latinLnBrk="0" hangingPunct="1">
              <a:lnSpc>
                <a:spcPct val="80000"/>
              </a:lnSpc>
              <a:spcBef>
                <a:spcPct val="20000"/>
              </a:spcBef>
              <a:spcAft>
                <a:spcPts val="0"/>
              </a:spcAft>
              <a:buClrTx/>
              <a:buSzTx/>
              <a:tabLst/>
              <a:defRPr/>
            </a:pPr>
            <a:endParaRPr lang="en-US" sz="2800" baseline="0" dirty="0" smtClean="0">
              <a:latin typeface="Comic Sans MS" pitchFamily="66" charset="0"/>
            </a:endParaRPr>
          </a:p>
          <a:p>
            <a:pPr marL="342900" marR="0" lvl="0" indent="-342900" algn="l" defTabSz="914400" rtl="0" eaLnBrk="1" fontAlgn="auto" latinLnBrk="0" hangingPunct="1">
              <a:lnSpc>
                <a:spcPct val="80000"/>
              </a:lnSpc>
              <a:spcBef>
                <a:spcPct val="20000"/>
              </a:spcBef>
              <a:spcAft>
                <a:spcPts val="0"/>
              </a:spcAft>
              <a:buClrTx/>
              <a:buSzTx/>
              <a:tabLst/>
              <a:defRPr/>
            </a:pPr>
            <a:r>
              <a:rPr kumimoji="0" lang="en-US" sz="2800" b="0" i="0" u="none" strike="noStrike" kern="1200" cap="none" spc="0" normalizeH="0" noProof="0" dirty="0" smtClean="0">
                <a:ln>
                  <a:noFill/>
                </a:ln>
                <a:solidFill>
                  <a:schemeClr val="tx1"/>
                </a:solidFill>
                <a:effectLst/>
                <a:uLnTx/>
                <a:uFillTx/>
                <a:latin typeface="Comic Sans MS" pitchFamily="66" charset="0"/>
                <a:ea typeface="+mn-ea"/>
                <a:cs typeface="+mn-cs"/>
              </a:rPr>
              <a:t>         </a:t>
            </a:r>
          </a:p>
          <a:p>
            <a:pPr marL="342900" marR="0" lvl="0" indent="-342900" algn="l" defTabSz="914400" rtl="0" eaLnBrk="1" fontAlgn="auto" latinLnBrk="0" hangingPunct="1">
              <a:lnSpc>
                <a:spcPct val="80000"/>
              </a:lnSpc>
              <a:spcBef>
                <a:spcPct val="20000"/>
              </a:spcBef>
              <a:spcAft>
                <a:spcPts val="0"/>
              </a:spcAft>
              <a:buClrTx/>
              <a:buSzTx/>
              <a:tabLst/>
              <a:defRPr/>
            </a:pPr>
            <a:r>
              <a:rPr kumimoji="0" lang="en-US" sz="2800" b="0" i="0" u="none" strike="noStrike" kern="1200" cap="none" spc="0" normalizeH="0" noProof="0" dirty="0" smtClean="0">
                <a:ln>
                  <a:noFill/>
                </a:ln>
                <a:solidFill>
                  <a:schemeClr val="tx1"/>
                </a:solidFill>
                <a:effectLst/>
                <a:uLnTx/>
                <a:uFillTx/>
                <a:latin typeface="Comic Sans MS" pitchFamily="66" charset="0"/>
                <a:ea typeface="+mn-ea"/>
                <a:cs typeface="+mn-cs"/>
              </a:rPr>
              <a:t>         </a:t>
            </a:r>
            <a:r>
              <a:rPr kumimoji="0" lang="en-US" sz="2800" b="0" i="0" u="none" strike="noStrike" kern="1200" cap="none" spc="0" normalizeH="0" noProof="0" dirty="0" err="1" smtClean="0">
                <a:ln>
                  <a:noFill/>
                </a:ln>
                <a:solidFill>
                  <a:schemeClr val="tx1"/>
                </a:solidFill>
                <a:effectLst/>
                <a:uLnTx/>
                <a:uFillTx/>
                <a:latin typeface="Comic Sans MS" pitchFamily="66" charset="0"/>
                <a:ea typeface="+mn-ea"/>
                <a:cs typeface="+mn-cs"/>
              </a:rPr>
              <a:t>Tripoding</a:t>
            </a:r>
            <a:r>
              <a:rPr kumimoji="0" lang="en-US" sz="2800" b="0" i="0" u="none" strike="noStrike" kern="1200" cap="none" spc="0" normalizeH="0" noProof="0" dirty="0" smtClean="0">
                <a:ln>
                  <a:noFill/>
                </a:ln>
                <a:solidFill>
                  <a:schemeClr val="tx1"/>
                </a:solidFill>
                <a:effectLst/>
                <a:uLnTx/>
                <a:uFillTx/>
                <a:latin typeface="Comic Sans MS" pitchFamily="66" charset="0"/>
                <a:ea typeface="+mn-ea"/>
                <a:cs typeface="+mn-cs"/>
              </a:rPr>
              <a:t> the Cast</a:t>
            </a:r>
          </a:p>
          <a:p>
            <a:pPr marL="342900" marR="0" lvl="0" indent="-342900" algn="l" defTabSz="914400" rtl="0" eaLnBrk="1" fontAlgn="auto" latinLnBrk="0" hangingPunct="1">
              <a:lnSpc>
                <a:spcPct val="80000"/>
              </a:lnSpc>
              <a:spcBef>
                <a:spcPct val="20000"/>
              </a:spcBef>
              <a:spcAft>
                <a:spcPts val="0"/>
              </a:spcAft>
              <a:buClrTx/>
              <a:buSzTx/>
              <a:tabLst/>
              <a:defRPr/>
            </a:pPr>
            <a:r>
              <a:rPr lang="en-US" sz="2800" baseline="0" dirty="0" smtClean="0">
                <a:latin typeface="Comic Sans MS" pitchFamily="66" charset="0"/>
              </a:rPr>
              <a:t>        </a:t>
            </a:r>
            <a:endParaRPr kumimoji="0" lang="en-US" sz="28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p:txBody>
      </p:sp>
      <p:sp>
        <p:nvSpPr>
          <p:cNvPr id="5" name="Down Arrow 4"/>
          <p:cNvSpPr/>
          <p:nvPr/>
        </p:nvSpPr>
        <p:spPr>
          <a:xfrm>
            <a:off x="1905000" y="2013857"/>
            <a:ext cx="457200" cy="381000"/>
          </a:xfrm>
          <a:prstGeom prst="downArrow">
            <a:avLst>
              <a:gd name="adj1" fmla="val 50000"/>
              <a:gd name="adj2" fmla="val 3961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Down Arrow 5"/>
          <p:cNvSpPr/>
          <p:nvPr/>
        </p:nvSpPr>
        <p:spPr>
          <a:xfrm>
            <a:off x="1905000" y="3162300"/>
            <a:ext cx="457200" cy="533400"/>
          </a:xfrm>
          <a:prstGeom prst="downArrow">
            <a:avLst>
              <a:gd name="adj1" fmla="val 50000"/>
              <a:gd name="adj2" fmla="val 3961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Down Arrow 6"/>
          <p:cNvSpPr/>
          <p:nvPr/>
        </p:nvSpPr>
        <p:spPr>
          <a:xfrm>
            <a:off x="1970314" y="4517571"/>
            <a:ext cx="457200" cy="381000"/>
          </a:xfrm>
          <a:prstGeom prst="downArrow">
            <a:avLst>
              <a:gd name="adj1" fmla="val 50000"/>
              <a:gd name="adj2" fmla="val 3961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5122" name="Picture 2"/>
          <p:cNvPicPr>
            <a:picLocks noChangeAspect="1" noChangeArrowheads="1"/>
          </p:cNvPicPr>
          <p:nvPr/>
        </p:nvPicPr>
        <p:blipFill>
          <a:blip r:embed="rId3"/>
          <a:srcRect/>
          <a:stretch>
            <a:fillRect/>
          </a:stretch>
        </p:blipFill>
        <p:spPr bwMode="auto">
          <a:xfrm>
            <a:off x="5029199" y="1049063"/>
            <a:ext cx="4091073" cy="2646637"/>
          </a:xfrm>
          <a:prstGeom prst="rect">
            <a:avLst/>
          </a:prstGeom>
          <a:noFill/>
          <a:ln w="9525">
            <a:noFill/>
            <a:miter lim="800000"/>
            <a:headEnd/>
            <a:tailEnd/>
          </a:ln>
          <a:effectLst/>
        </p:spPr>
      </p:pic>
    </p:spTree>
    <p:extLst>
      <p:ext uri="{BB962C8B-B14F-4D97-AF65-F5344CB8AC3E}">
        <p14:creationId xmlns:p14="http://schemas.microsoft.com/office/powerpoint/2010/main" xmlns="" val="3534380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1143000"/>
          </a:xfrm>
        </p:spPr>
        <p:txBody>
          <a:bodyPr>
            <a:normAutofit fontScale="90000"/>
          </a:bodyPr>
          <a:lstStyle/>
          <a:p>
            <a:r>
              <a:rPr lang="en-US" dirty="0" smtClean="0">
                <a:solidFill>
                  <a:schemeClr val="bg1"/>
                </a:solidFill>
                <a:latin typeface="Britannic Bold" pitchFamily="34" charset="0"/>
              </a:rPr>
              <a:t/>
            </a:r>
            <a:br>
              <a:rPr lang="en-US" dirty="0" smtClean="0">
                <a:solidFill>
                  <a:schemeClr val="bg1"/>
                </a:solidFill>
                <a:latin typeface="Britannic Bold" pitchFamily="34" charset="0"/>
              </a:rPr>
            </a:br>
            <a:endParaRPr lang="en-US" sz="3600" dirty="0"/>
          </a:p>
        </p:txBody>
      </p:sp>
      <p:sp>
        <p:nvSpPr>
          <p:cNvPr id="3" name="Content Placeholder 2"/>
          <p:cNvSpPr>
            <a:spLocks noGrp="1"/>
          </p:cNvSpPr>
          <p:nvPr>
            <p:ph idx="1"/>
          </p:nvPr>
        </p:nvSpPr>
        <p:spPr/>
        <p:txBody>
          <a:bodyPr/>
          <a:lstStyle/>
          <a:p>
            <a:pPr>
              <a:buNone/>
            </a:pPr>
            <a:r>
              <a:rPr lang="en-US" dirty="0" smtClean="0">
                <a:solidFill>
                  <a:srgbClr val="7030A0"/>
                </a:solidFill>
                <a:latin typeface="Britannic Bold" pitchFamily="34" charset="0"/>
              </a:rPr>
              <a:t>          </a:t>
            </a:r>
            <a:br>
              <a:rPr lang="en-US" dirty="0" smtClean="0">
                <a:solidFill>
                  <a:srgbClr val="7030A0"/>
                </a:solidFill>
                <a:latin typeface="Britannic Bold" pitchFamily="34" charset="0"/>
              </a:rPr>
            </a:br>
            <a:endParaRPr lang="en-US" dirty="0">
              <a:solidFill>
                <a:srgbClr val="7030A0"/>
              </a:solidFill>
            </a:endParaRPr>
          </a:p>
        </p:txBody>
      </p:sp>
      <p:sp>
        <p:nvSpPr>
          <p:cNvPr id="4" name="Rectangle 5"/>
          <p:cNvSpPr txBox="1">
            <a:spLocks noChangeArrowheads="1"/>
          </p:cNvSpPr>
          <p:nvPr/>
        </p:nvSpPr>
        <p:spPr>
          <a:xfrm>
            <a:off x="381000" y="1447800"/>
            <a:ext cx="8382000" cy="51054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80000"/>
              </a:lnSpc>
              <a:spcBef>
                <a:spcPct val="20000"/>
              </a:spcBef>
              <a:spcAft>
                <a:spcPts val="0"/>
              </a:spcAft>
              <a:buClrTx/>
              <a:buSzTx/>
              <a:tabLst/>
              <a:defRPr/>
            </a:pPr>
            <a:endParaRPr kumimoji="0" lang="en-US" sz="28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tabLst/>
              <a:defRPr/>
            </a:pPr>
            <a:r>
              <a:rPr lang="en-US" sz="2800" dirty="0" smtClean="0">
                <a:latin typeface="Comic Sans MS" pitchFamily="66" charset="0"/>
              </a:rPr>
              <a:t>                        </a:t>
            </a:r>
          </a:p>
          <a:p>
            <a:pPr marL="342900" marR="0" lvl="0" indent="-342900" algn="l" defTabSz="914400" rtl="0" eaLnBrk="1" fontAlgn="auto" latinLnBrk="0" hangingPunct="1">
              <a:lnSpc>
                <a:spcPct val="80000"/>
              </a:lnSpc>
              <a:spcBef>
                <a:spcPct val="20000"/>
              </a:spcBef>
              <a:spcAft>
                <a:spcPts val="0"/>
              </a:spcAft>
              <a:buClrTx/>
              <a:buSzTx/>
              <a:tabLst/>
              <a:defRPr/>
            </a:pPr>
            <a:r>
              <a:rPr lang="en-US" sz="2800" dirty="0" smtClean="0">
                <a:solidFill>
                  <a:srgbClr val="C00000"/>
                </a:solidFill>
                <a:latin typeface="Comic Sans MS" pitchFamily="66" charset="0"/>
              </a:rPr>
              <a:t>LAB WORK</a:t>
            </a:r>
          </a:p>
          <a:p>
            <a:pPr marL="342900" marR="0" lvl="0" indent="-342900" algn="l" defTabSz="914400" rtl="0" eaLnBrk="1" fontAlgn="auto" latinLnBrk="0" hangingPunct="1">
              <a:lnSpc>
                <a:spcPct val="80000"/>
              </a:lnSpc>
              <a:spcBef>
                <a:spcPct val="20000"/>
              </a:spcBef>
              <a:spcAft>
                <a:spcPts val="0"/>
              </a:spcAft>
              <a:buClrTx/>
              <a:buSzTx/>
              <a:tabLst/>
              <a:defRPr/>
            </a:pPr>
            <a:r>
              <a:rPr lang="en-US" sz="2800" dirty="0" smtClean="0">
                <a:latin typeface="Comic Sans MS" pitchFamily="66" charset="0"/>
              </a:rPr>
              <a:t>                         </a:t>
            </a:r>
          </a:p>
          <a:p>
            <a:pPr marL="342900" marR="0" lvl="0" indent="-342900" algn="l" defTabSz="914400" rtl="0" eaLnBrk="1" fontAlgn="auto" latinLnBrk="0" hangingPunct="1">
              <a:lnSpc>
                <a:spcPct val="80000"/>
              </a:lnSpc>
              <a:spcBef>
                <a:spcPct val="20000"/>
              </a:spcBef>
              <a:spcAft>
                <a:spcPts val="0"/>
              </a:spcAft>
              <a:buClrTx/>
              <a:buSzTx/>
              <a:tabLst/>
              <a:defRPr/>
            </a:pPr>
            <a:r>
              <a:rPr lang="en-US" sz="2800" dirty="0" smtClean="0">
                <a:latin typeface="Comic Sans MS" pitchFamily="66" charset="0"/>
              </a:rPr>
              <a:t>           Wax up</a:t>
            </a:r>
          </a:p>
          <a:p>
            <a:pPr marL="342900" marR="0" lvl="0" indent="-342900" algn="l" defTabSz="914400" rtl="0" eaLnBrk="1" fontAlgn="auto" latinLnBrk="0" hangingPunct="1">
              <a:lnSpc>
                <a:spcPct val="80000"/>
              </a:lnSpc>
              <a:spcBef>
                <a:spcPct val="20000"/>
              </a:spcBef>
              <a:spcAft>
                <a:spcPts val="0"/>
              </a:spcAft>
              <a:buClrTx/>
              <a:buSzTx/>
              <a:tabLst/>
              <a:defRPr/>
            </a:pPr>
            <a:endParaRPr lang="en-US" sz="2800" dirty="0" smtClean="0">
              <a:latin typeface="Comic Sans MS" pitchFamily="66" charset="0"/>
            </a:endParaRPr>
          </a:p>
          <a:p>
            <a:pPr marL="342900" marR="0" lvl="0" indent="-342900" algn="l" defTabSz="914400" rtl="0" eaLnBrk="1" fontAlgn="auto" latinLnBrk="0" hangingPunct="1">
              <a:lnSpc>
                <a:spcPct val="80000"/>
              </a:lnSpc>
              <a:spcBef>
                <a:spcPct val="20000"/>
              </a:spcBef>
              <a:spcAft>
                <a:spcPts val="0"/>
              </a:spcAft>
              <a:buClrTx/>
              <a:buSzTx/>
              <a:tabLst/>
              <a:defRPr/>
            </a:pPr>
            <a:endParaRPr kumimoji="0" lang="en-US" sz="28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tabLst/>
              <a:defRPr/>
            </a:pPr>
            <a:r>
              <a:rPr lang="en-US" sz="2800" dirty="0" smtClean="0">
                <a:latin typeface="Comic Sans MS" pitchFamily="66" charset="0"/>
              </a:rPr>
              <a:t>  Metal framework fabrication</a:t>
            </a:r>
          </a:p>
          <a:p>
            <a:pPr marL="342900" marR="0" lvl="0" indent="-342900" algn="l" defTabSz="914400" rtl="0" eaLnBrk="1" fontAlgn="auto" latinLnBrk="0" hangingPunct="1">
              <a:lnSpc>
                <a:spcPct val="80000"/>
              </a:lnSpc>
              <a:spcBef>
                <a:spcPct val="20000"/>
              </a:spcBef>
              <a:spcAft>
                <a:spcPts val="0"/>
              </a:spcAft>
              <a:buClrTx/>
              <a:buSzTx/>
              <a:tabLst/>
              <a:defRPr/>
            </a:pPr>
            <a:endParaRPr kumimoji="0" lang="en-US" sz="28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tabLst/>
              <a:defRPr/>
            </a:pPr>
            <a:r>
              <a:rPr lang="en-US" sz="2800" dirty="0" smtClean="0">
                <a:latin typeface="Comic Sans MS" pitchFamily="66" charset="0"/>
              </a:rPr>
              <a:t>         </a:t>
            </a:r>
          </a:p>
          <a:p>
            <a:pPr marL="342900" marR="0" lvl="0" indent="-342900" algn="l" defTabSz="914400" rtl="0" eaLnBrk="1" fontAlgn="auto" latinLnBrk="0" hangingPunct="1">
              <a:lnSpc>
                <a:spcPct val="80000"/>
              </a:lnSpc>
              <a:spcBef>
                <a:spcPct val="20000"/>
              </a:spcBef>
              <a:spcAft>
                <a:spcPts val="0"/>
              </a:spcAft>
              <a:buClrTx/>
              <a:buSzTx/>
              <a:tabLst/>
              <a:defRPr/>
            </a:pPr>
            <a:r>
              <a:rPr lang="en-US" sz="2800" dirty="0" smtClean="0">
                <a:latin typeface="Comic Sans MS" pitchFamily="66" charset="0"/>
              </a:rPr>
              <a:t> Evaluated for its fit in </a:t>
            </a:r>
          </a:p>
          <a:p>
            <a:pPr marL="342900" marR="0" lvl="0" indent="-342900" algn="l" defTabSz="914400" rtl="0" eaLnBrk="1" fontAlgn="auto" latinLnBrk="0" hangingPunct="1">
              <a:lnSpc>
                <a:spcPct val="80000"/>
              </a:lnSpc>
              <a:spcBef>
                <a:spcPct val="20000"/>
              </a:spcBef>
              <a:spcAft>
                <a:spcPts val="0"/>
              </a:spcAft>
              <a:buClrTx/>
              <a:buSzTx/>
              <a:tabLst/>
              <a:defRPr/>
            </a:pPr>
            <a:r>
              <a:rPr lang="en-US" sz="2800" dirty="0" smtClean="0">
                <a:latin typeface="Comic Sans MS" pitchFamily="66" charset="0"/>
              </a:rPr>
              <a:t>       the mouth</a:t>
            </a:r>
            <a:endParaRPr kumimoji="0" lang="en-US" sz="2800" b="0" i="0" u="none" strike="noStrike" kern="1200" cap="none" spc="0" normalizeH="0" noProof="0" dirty="0" smtClean="0">
              <a:ln>
                <a:noFill/>
              </a:ln>
              <a:solidFill>
                <a:schemeClr val="tx1"/>
              </a:solidFill>
              <a:effectLst/>
              <a:uLnTx/>
              <a:uFillTx/>
              <a:latin typeface="Comic Sans MS" pitchFamily="66"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tabLst/>
              <a:defRPr/>
            </a:pPr>
            <a:endParaRPr lang="en-US" sz="2800" baseline="0" dirty="0" smtClean="0">
              <a:latin typeface="Comic Sans MS" pitchFamily="66" charset="0"/>
            </a:endParaRPr>
          </a:p>
          <a:p>
            <a:pPr marL="342900" marR="0" lvl="0" indent="-342900" algn="l" defTabSz="914400" rtl="0" eaLnBrk="1" fontAlgn="auto" latinLnBrk="0" hangingPunct="1">
              <a:lnSpc>
                <a:spcPct val="80000"/>
              </a:lnSpc>
              <a:spcBef>
                <a:spcPct val="20000"/>
              </a:spcBef>
              <a:spcAft>
                <a:spcPts val="0"/>
              </a:spcAft>
              <a:buClrTx/>
              <a:buSzTx/>
              <a:tabLst/>
              <a:defRPr/>
            </a:pPr>
            <a:r>
              <a:rPr kumimoji="0" lang="en-US" sz="2800" b="0" i="0" u="none" strike="noStrike" kern="1200" cap="none" spc="0" normalizeH="0" noProof="0" dirty="0" smtClean="0">
                <a:ln>
                  <a:noFill/>
                </a:ln>
                <a:solidFill>
                  <a:schemeClr val="tx1"/>
                </a:solidFill>
                <a:effectLst/>
                <a:uLnTx/>
                <a:uFillTx/>
                <a:latin typeface="Comic Sans MS" pitchFamily="66" charset="0"/>
                <a:ea typeface="+mn-ea"/>
                <a:cs typeface="+mn-cs"/>
              </a:rPr>
              <a:t>                 </a:t>
            </a:r>
          </a:p>
          <a:p>
            <a:pPr marL="342900" marR="0" lvl="0" indent="-342900" algn="l" defTabSz="914400" rtl="0" eaLnBrk="1" fontAlgn="auto" latinLnBrk="0" hangingPunct="1">
              <a:lnSpc>
                <a:spcPct val="80000"/>
              </a:lnSpc>
              <a:spcBef>
                <a:spcPct val="20000"/>
              </a:spcBef>
              <a:spcAft>
                <a:spcPts val="0"/>
              </a:spcAft>
              <a:buClrTx/>
              <a:buSzTx/>
              <a:tabLst/>
              <a:defRPr/>
            </a:pPr>
            <a:r>
              <a:rPr kumimoji="0" lang="en-US" sz="2800" b="0" i="0" u="none" strike="noStrike" kern="1200" cap="none" spc="0" normalizeH="0" noProof="0" dirty="0" smtClean="0">
                <a:ln>
                  <a:noFill/>
                </a:ln>
                <a:solidFill>
                  <a:schemeClr val="tx1"/>
                </a:solidFill>
                <a:effectLst/>
                <a:uLnTx/>
                <a:uFillTx/>
                <a:latin typeface="Comic Sans MS" pitchFamily="66" charset="0"/>
                <a:ea typeface="+mn-ea"/>
                <a:cs typeface="+mn-cs"/>
              </a:rPr>
              <a:t> Make necessary adjustment</a:t>
            </a:r>
          </a:p>
          <a:p>
            <a:pPr marL="342900" marR="0" lvl="0" indent="-342900" algn="l" defTabSz="914400" rtl="0" eaLnBrk="1" fontAlgn="auto" latinLnBrk="0" hangingPunct="1">
              <a:lnSpc>
                <a:spcPct val="80000"/>
              </a:lnSpc>
              <a:spcBef>
                <a:spcPct val="20000"/>
              </a:spcBef>
              <a:spcAft>
                <a:spcPts val="0"/>
              </a:spcAft>
              <a:buClrTx/>
              <a:buSzTx/>
              <a:tabLst/>
              <a:defRPr/>
            </a:pPr>
            <a:r>
              <a:rPr lang="en-US" sz="2800" baseline="0" dirty="0" smtClean="0">
                <a:latin typeface="Comic Sans MS" pitchFamily="66" charset="0"/>
              </a:rPr>
              <a:t>        </a:t>
            </a:r>
            <a:endParaRPr kumimoji="0" lang="en-US" sz="28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p:txBody>
      </p:sp>
      <p:sp>
        <p:nvSpPr>
          <p:cNvPr id="5" name="Down Arrow 4"/>
          <p:cNvSpPr/>
          <p:nvPr/>
        </p:nvSpPr>
        <p:spPr>
          <a:xfrm>
            <a:off x="1981200" y="3058886"/>
            <a:ext cx="457200" cy="381000"/>
          </a:xfrm>
          <a:prstGeom prst="downArrow">
            <a:avLst>
              <a:gd name="adj1" fmla="val 50000"/>
              <a:gd name="adj2" fmla="val 3961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Down Arrow 5"/>
          <p:cNvSpPr/>
          <p:nvPr/>
        </p:nvSpPr>
        <p:spPr>
          <a:xfrm>
            <a:off x="1981200" y="4049486"/>
            <a:ext cx="457200" cy="381000"/>
          </a:xfrm>
          <a:prstGeom prst="downArrow">
            <a:avLst>
              <a:gd name="adj1" fmla="val 50000"/>
              <a:gd name="adj2" fmla="val 3961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Down Arrow 6"/>
          <p:cNvSpPr/>
          <p:nvPr/>
        </p:nvSpPr>
        <p:spPr>
          <a:xfrm>
            <a:off x="1981200" y="5372100"/>
            <a:ext cx="457200" cy="381000"/>
          </a:xfrm>
          <a:prstGeom prst="downArrow">
            <a:avLst>
              <a:gd name="adj1" fmla="val 50000"/>
              <a:gd name="adj2" fmla="val 3961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1026" name="Picture 2"/>
          <p:cNvPicPr>
            <a:picLocks noChangeAspect="1" noChangeArrowheads="1"/>
          </p:cNvPicPr>
          <p:nvPr/>
        </p:nvPicPr>
        <p:blipFill>
          <a:blip r:embed="rId3"/>
          <a:srcRect/>
          <a:stretch>
            <a:fillRect/>
          </a:stretch>
        </p:blipFill>
        <p:spPr bwMode="auto">
          <a:xfrm>
            <a:off x="3505200" y="787268"/>
            <a:ext cx="2452688" cy="2247765"/>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6535186" y="1597710"/>
            <a:ext cx="2380213" cy="2136089"/>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5674686" y="4219204"/>
            <a:ext cx="2597074" cy="1952996"/>
          </a:xfrm>
          <a:prstGeom prst="rect">
            <a:avLst/>
          </a:prstGeom>
          <a:noFill/>
          <a:ln w="9525">
            <a:noFill/>
            <a:miter lim="800000"/>
            <a:headEnd/>
            <a:tailEnd/>
          </a:ln>
          <a:effectLst/>
        </p:spPr>
      </p:pic>
    </p:spTree>
    <p:extLst>
      <p:ext uri="{BB962C8B-B14F-4D97-AF65-F5344CB8AC3E}">
        <p14:creationId xmlns:p14="http://schemas.microsoft.com/office/powerpoint/2010/main" xmlns="" val="4098860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884238"/>
          </a:xfrm>
        </p:spPr>
        <p:txBody>
          <a:bodyPr>
            <a:normAutofit fontScale="90000"/>
          </a:bodyPr>
          <a:lstStyle/>
          <a:p>
            <a:r>
              <a:rPr lang="en-US" sz="3600" dirty="0" smtClean="0">
                <a:solidFill>
                  <a:srgbClr val="7030A0"/>
                </a:solidFill>
                <a:latin typeface="Arial Rounded MT Bold" pitchFamily="34" charset="0"/>
              </a:rPr>
              <a:t>3. Support for the distal extension base</a:t>
            </a:r>
            <a:endParaRPr lang="en-US" sz="3600" dirty="0">
              <a:solidFill>
                <a:srgbClr val="7030A0"/>
              </a:solidFill>
            </a:endParaRPr>
          </a:p>
        </p:txBody>
      </p:sp>
      <p:sp>
        <p:nvSpPr>
          <p:cNvPr id="3" name="Content Placeholder 2"/>
          <p:cNvSpPr>
            <a:spLocks noGrp="1"/>
          </p:cNvSpPr>
          <p:nvPr>
            <p:ph idx="1"/>
          </p:nvPr>
        </p:nvSpPr>
        <p:spPr>
          <a:xfrm>
            <a:off x="457200" y="2209800"/>
            <a:ext cx="8229600" cy="4343400"/>
          </a:xfrm>
          <a:solidFill>
            <a:srgbClr val="CCFF99"/>
          </a:solidFill>
        </p:spPr>
        <p:txBody>
          <a:bodyPr>
            <a:normAutofit fontScale="92500"/>
          </a:bodyPr>
          <a:lstStyle/>
          <a:p>
            <a:pPr marL="514350" indent="-514350"/>
            <a:r>
              <a:rPr lang="en-US" sz="2800" dirty="0" smtClean="0">
                <a:latin typeface="Comic Sans MS" pitchFamily="66" charset="0"/>
              </a:rPr>
              <a:t> Tooth borne RPD; support comes entirely from the abutment teeth through the use of rest.</a:t>
            </a:r>
          </a:p>
          <a:p>
            <a:pPr marL="514350" indent="-514350"/>
            <a:r>
              <a:rPr lang="en-US" sz="2800" dirty="0" smtClean="0">
                <a:latin typeface="Comic Sans MS" pitchFamily="66" charset="0"/>
              </a:rPr>
              <a:t>Distal extension PD; </a:t>
            </a:r>
          </a:p>
          <a:p>
            <a:pPr marL="514350" indent="-514350">
              <a:buNone/>
            </a:pPr>
            <a:r>
              <a:rPr lang="en-US" sz="2800" dirty="0" smtClean="0">
                <a:latin typeface="Comic Sans MS" pitchFamily="66" charset="0"/>
              </a:rPr>
              <a:t>   Rotational movements under function</a:t>
            </a:r>
          </a:p>
          <a:p>
            <a:pPr marL="914400" lvl="1" indent="-514350"/>
            <a:r>
              <a:rPr lang="en-US" sz="2400" dirty="0" smtClean="0">
                <a:latin typeface="Comic Sans MS" pitchFamily="66" charset="0"/>
              </a:rPr>
              <a:t>Loss of planned </a:t>
            </a:r>
            <a:r>
              <a:rPr lang="en-US" sz="2400" dirty="0" err="1" smtClean="0">
                <a:latin typeface="Comic Sans MS" pitchFamily="66" charset="0"/>
              </a:rPr>
              <a:t>occlusal</a:t>
            </a:r>
            <a:r>
              <a:rPr lang="en-US" sz="2400" dirty="0" smtClean="0">
                <a:latin typeface="Comic Sans MS" pitchFamily="66" charset="0"/>
              </a:rPr>
              <a:t> contacts</a:t>
            </a:r>
          </a:p>
          <a:p>
            <a:pPr marL="914400" lvl="1" indent="-514350"/>
            <a:r>
              <a:rPr lang="en-US" sz="2400" dirty="0" smtClean="0">
                <a:latin typeface="Comic Sans MS" pitchFamily="66" charset="0"/>
              </a:rPr>
              <a:t>Undesirable forces to the abutment teeth</a:t>
            </a:r>
          </a:p>
          <a:p>
            <a:pPr marL="914400" lvl="1" indent="-514350">
              <a:buNone/>
            </a:pPr>
            <a:r>
              <a:rPr lang="en-US" sz="2400" dirty="0" smtClean="0">
                <a:latin typeface="Comic Sans MS" pitchFamily="66" charset="0"/>
              </a:rPr>
              <a:t>      Best possible support should be provided to minimize these forces; it requires special impression technique to record the anatomic form of the teeth and supporting form of the lower edentulous ridge.       </a:t>
            </a:r>
            <a:endParaRPr lang="en-US" sz="2000" dirty="0" smtClean="0">
              <a:latin typeface="Comic Sans MS" pitchFamily="66" charset="0"/>
            </a:endParaRPr>
          </a:p>
        </p:txBody>
      </p:sp>
    </p:spTree>
    <p:extLst>
      <p:ext uri="{BB962C8B-B14F-4D97-AF65-F5344CB8AC3E}">
        <p14:creationId xmlns:p14="http://schemas.microsoft.com/office/powerpoint/2010/main" xmlns="" val="3543160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pd pictures 123 018"/>
          <p:cNvPicPr>
            <a:picLocks noChangeAspect="1" noChangeArrowheads="1"/>
          </p:cNvPicPr>
          <p:nvPr/>
        </p:nvPicPr>
        <p:blipFill>
          <a:blip r:embed="rId2" cstate="print">
            <a:lum bright="6000" contrast="12000"/>
            <a:extLst>
              <a:ext uri="{28A0092B-C50C-407E-A947-70E740481C1C}">
                <a14:useLocalDpi xmlns:a14="http://schemas.microsoft.com/office/drawing/2010/main" xmlns="" val="0"/>
              </a:ext>
            </a:extLst>
          </a:blip>
          <a:srcRect l="2289" t="10555" r="1053" b="14940"/>
          <a:stretch>
            <a:fillRect/>
          </a:stretch>
        </p:blipFill>
        <p:spPr bwMode="auto">
          <a:xfrm>
            <a:off x="976488" y="4041422"/>
            <a:ext cx="3290711" cy="2359378"/>
          </a:xfrm>
          <a:prstGeom prst="rect">
            <a:avLst/>
          </a:prstGeom>
          <a:noFill/>
          <a:ln w="53975">
            <a:solidFill>
              <a:schemeClr val="bg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3" name="Picture 4" descr="rpd pictures 123 016"/>
          <p:cNvPicPr>
            <a:picLocks noChangeAspect="1" noChangeArrowheads="1"/>
          </p:cNvPicPr>
          <p:nvPr/>
        </p:nvPicPr>
        <p:blipFill>
          <a:blip r:embed="rId3" cstate="print">
            <a:lum bright="6000" contrast="12000"/>
            <a:extLst>
              <a:ext uri="{28A0092B-C50C-407E-A947-70E740481C1C}">
                <a14:useLocalDpi xmlns:a14="http://schemas.microsoft.com/office/drawing/2010/main" xmlns="" val="0"/>
              </a:ext>
            </a:extLst>
          </a:blip>
          <a:srcRect/>
          <a:stretch>
            <a:fillRect/>
          </a:stretch>
        </p:blipFill>
        <p:spPr bwMode="auto">
          <a:xfrm>
            <a:off x="5291666" y="4044750"/>
            <a:ext cx="3166533" cy="2374016"/>
          </a:xfrm>
          <a:prstGeom prst="rect">
            <a:avLst/>
          </a:prstGeom>
          <a:noFill/>
          <a:ln w="38100">
            <a:solidFill>
              <a:schemeClr val="bg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4" name="Picture 4" descr="rpd pictures 123 003"/>
          <p:cNvPicPr>
            <a:picLocks noChangeAspect="1" noChangeArrowheads="1"/>
          </p:cNvPicPr>
          <p:nvPr/>
        </p:nvPicPr>
        <p:blipFill>
          <a:blip r:embed="rId4" cstate="print">
            <a:lum bright="12000" contrast="12000"/>
            <a:extLst>
              <a:ext uri="{28A0092B-C50C-407E-A947-70E740481C1C}">
                <a14:useLocalDpi xmlns:a14="http://schemas.microsoft.com/office/drawing/2010/main" xmlns="" val="0"/>
              </a:ext>
            </a:extLst>
          </a:blip>
          <a:srcRect/>
          <a:stretch>
            <a:fillRect/>
          </a:stretch>
        </p:blipFill>
        <p:spPr bwMode="auto">
          <a:xfrm>
            <a:off x="2862943" y="1295400"/>
            <a:ext cx="3352800" cy="2513708"/>
          </a:xfrm>
          <a:prstGeom prst="rect">
            <a:avLst/>
          </a:prstGeom>
          <a:noFill/>
          <a:ln w="38100">
            <a:solidFill>
              <a:schemeClr val="bg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31202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884238"/>
          </a:xfrm>
        </p:spPr>
        <p:txBody>
          <a:bodyPr>
            <a:normAutofit fontScale="90000"/>
          </a:bodyPr>
          <a:lstStyle/>
          <a:p>
            <a:r>
              <a:rPr lang="en-US" sz="3600" dirty="0" smtClean="0">
                <a:solidFill>
                  <a:srgbClr val="7030A0"/>
                </a:solidFill>
                <a:latin typeface="Arial Rounded MT Bold" pitchFamily="34" charset="0"/>
              </a:rPr>
              <a:t>4. Establishment of </a:t>
            </a:r>
            <a:r>
              <a:rPr lang="en-US" sz="3600" dirty="0" err="1" smtClean="0">
                <a:solidFill>
                  <a:srgbClr val="7030A0"/>
                </a:solidFill>
                <a:latin typeface="Arial Rounded MT Bold" pitchFamily="34" charset="0"/>
              </a:rPr>
              <a:t>occlusal</a:t>
            </a:r>
            <a:r>
              <a:rPr lang="en-US" sz="3600" dirty="0" smtClean="0">
                <a:solidFill>
                  <a:srgbClr val="7030A0"/>
                </a:solidFill>
                <a:latin typeface="Arial Rounded MT Bold" pitchFamily="34" charset="0"/>
              </a:rPr>
              <a:t> relations</a:t>
            </a:r>
            <a:endParaRPr lang="en-US" sz="3600" dirty="0">
              <a:solidFill>
                <a:srgbClr val="7030A0"/>
              </a:solidFill>
            </a:endParaRPr>
          </a:p>
        </p:txBody>
      </p:sp>
      <p:sp>
        <p:nvSpPr>
          <p:cNvPr id="3" name="Content Placeholder 2"/>
          <p:cNvSpPr>
            <a:spLocks noGrp="1"/>
          </p:cNvSpPr>
          <p:nvPr>
            <p:ph idx="1"/>
          </p:nvPr>
        </p:nvSpPr>
        <p:spPr>
          <a:xfrm>
            <a:off x="381000" y="1905000"/>
            <a:ext cx="8305800" cy="2057400"/>
          </a:xfrm>
          <a:solidFill>
            <a:srgbClr val="CCFF99"/>
          </a:solidFill>
        </p:spPr>
        <p:txBody>
          <a:bodyPr>
            <a:normAutofit/>
          </a:bodyPr>
          <a:lstStyle/>
          <a:p>
            <a:pPr marL="514350" indent="-514350">
              <a:buNone/>
            </a:pPr>
            <a:r>
              <a:rPr lang="en-US" sz="2000" dirty="0" smtClean="0">
                <a:latin typeface="Comic Sans MS" pitchFamily="66" charset="0"/>
              </a:rPr>
              <a:t>          </a:t>
            </a:r>
          </a:p>
          <a:p>
            <a:pPr marL="514350" indent="-514350"/>
            <a:r>
              <a:rPr lang="en-US" sz="2800" dirty="0" smtClean="0">
                <a:latin typeface="Comic Sans MS" pitchFamily="66" charset="0"/>
              </a:rPr>
              <a:t>Jaw Relations with metal framework</a:t>
            </a:r>
          </a:p>
          <a:p>
            <a:pPr marL="514350" indent="-514350"/>
            <a:endParaRPr lang="en-US" sz="2800" dirty="0" smtClean="0">
              <a:latin typeface="Comic Sans MS" pitchFamily="66" charset="0"/>
            </a:endParaRPr>
          </a:p>
          <a:p>
            <a:pPr marL="514350" indent="-514350"/>
            <a:r>
              <a:rPr lang="en-US" sz="2800" dirty="0" err="1" smtClean="0">
                <a:latin typeface="Comic Sans MS" pitchFamily="66" charset="0"/>
              </a:rPr>
              <a:t>Occlusal</a:t>
            </a:r>
            <a:r>
              <a:rPr lang="en-US" sz="2800" dirty="0" smtClean="0">
                <a:latin typeface="Comic Sans MS" pitchFamily="66" charset="0"/>
              </a:rPr>
              <a:t> records made by various methods.         </a:t>
            </a:r>
          </a:p>
        </p:txBody>
      </p:sp>
      <p:pic>
        <p:nvPicPr>
          <p:cNvPr id="4" name="Picture 5" descr="Lower_fram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2438400" y="3962400"/>
            <a:ext cx="3352800" cy="2568618"/>
          </a:xfrm>
          <a:prstGeom prst="rect">
            <a:avLst/>
          </a:prstGeom>
          <a:noFill/>
          <a:ln w="38100">
            <a:solidFill>
              <a:schemeClr val="bg1"/>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297065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884238"/>
          </a:xfrm>
        </p:spPr>
        <p:txBody>
          <a:bodyPr>
            <a:normAutofit/>
          </a:bodyPr>
          <a:lstStyle/>
          <a:p>
            <a:r>
              <a:rPr lang="en-US" sz="3600" dirty="0" smtClean="0">
                <a:solidFill>
                  <a:srgbClr val="7030A0"/>
                </a:solidFill>
                <a:latin typeface="Arial Rounded MT Bold" pitchFamily="34" charset="0"/>
              </a:rPr>
              <a:t>5. Initial placement Procedure</a:t>
            </a:r>
            <a:endParaRPr lang="en-US" sz="3600" dirty="0">
              <a:solidFill>
                <a:srgbClr val="7030A0"/>
              </a:solidFill>
            </a:endParaRPr>
          </a:p>
        </p:txBody>
      </p:sp>
      <p:sp>
        <p:nvSpPr>
          <p:cNvPr id="3" name="Content Placeholder 2"/>
          <p:cNvSpPr>
            <a:spLocks noGrp="1"/>
          </p:cNvSpPr>
          <p:nvPr>
            <p:ph idx="1"/>
          </p:nvPr>
        </p:nvSpPr>
        <p:spPr>
          <a:xfrm>
            <a:off x="381000" y="2133600"/>
            <a:ext cx="8229600" cy="3429000"/>
          </a:xfrm>
          <a:solidFill>
            <a:srgbClr val="CCFF99"/>
          </a:solidFill>
        </p:spPr>
        <p:txBody>
          <a:bodyPr>
            <a:normAutofit/>
          </a:bodyPr>
          <a:lstStyle/>
          <a:p>
            <a:pPr marL="514350" indent="-514350">
              <a:buNone/>
            </a:pPr>
            <a:r>
              <a:rPr lang="en-US" sz="2000" dirty="0" smtClean="0">
                <a:latin typeface="Comic Sans MS" pitchFamily="66" charset="0"/>
              </a:rPr>
              <a:t>          </a:t>
            </a:r>
          </a:p>
          <a:p>
            <a:pPr marL="514350" indent="-514350"/>
            <a:r>
              <a:rPr lang="en-US" sz="2800" dirty="0" smtClean="0">
                <a:latin typeface="Comic Sans MS" pitchFamily="66" charset="0"/>
              </a:rPr>
              <a:t>Denture base must reasonably perfected to the basal seat.</a:t>
            </a:r>
          </a:p>
          <a:p>
            <a:pPr marL="514350" indent="-514350"/>
            <a:r>
              <a:rPr lang="en-US" sz="2800" dirty="0" err="1" smtClean="0">
                <a:latin typeface="Comic Sans MS" pitchFamily="66" charset="0"/>
              </a:rPr>
              <a:t>Occlusal</a:t>
            </a:r>
            <a:r>
              <a:rPr lang="en-US" sz="2800" dirty="0" smtClean="0">
                <a:latin typeface="Comic Sans MS" pitchFamily="66" charset="0"/>
              </a:rPr>
              <a:t> harmony</a:t>
            </a:r>
          </a:p>
          <a:p>
            <a:pPr marL="514350" indent="-514350"/>
            <a:r>
              <a:rPr lang="en-US" sz="2800" dirty="0" smtClean="0">
                <a:latin typeface="Comic Sans MS" pitchFamily="66" charset="0"/>
              </a:rPr>
              <a:t>Instructions for the denture care and oral structure      </a:t>
            </a:r>
          </a:p>
        </p:txBody>
      </p:sp>
    </p:spTree>
    <p:extLst>
      <p:ext uri="{BB962C8B-B14F-4D97-AF65-F5344CB8AC3E}">
        <p14:creationId xmlns:p14="http://schemas.microsoft.com/office/powerpoint/2010/main" xmlns="" val="2960808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8229600" cy="884238"/>
          </a:xfrm>
        </p:spPr>
        <p:txBody>
          <a:bodyPr>
            <a:normAutofit/>
          </a:bodyPr>
          <a:lstStyle/>
          <a:p>
            <a:r>
              <a:rPr lang="en-US" sz="3600" dirty="0" smtClean="0">
                <a:solidFill>
                  <a:srgbClr val="7030A0"/>
                </a:solidFill>
                <a:latin typeface="Arial Rounded MT Bold" pitchFamily="34" charset="0"/>
              </a:rPr>
              <a:t>6. Periodic Recall</a:t>
            </a:r>
            <a:endParaRPr lang="en-US" sz="3600" dirty="0">
              <a:solidFill>
                <a:srgbClr val="7030A0"/>
              </a:solidFill>
            </a:endParaRPr>
          </a:p>
        </p:txBody>
      </p:sp>
      <p:sp>
        <p:nvSpPr>
          <p:cNvPr id="3" name="Content Placeholder 2"/>
          <p:cNvSpPr>
            <a:spLocks noGrp="1"/>
          </p:cNvSpPr>
          <p:nvPr>
            <p:ph idx="1"/>
          </p:nvPr>
        </p:nvSpPr>
        <p:spPr>
          <a:xfrm>
            <a:off x="457200" y="2286000"/>
            <a:ext cx="8229600" cy="3429000"/>
          </a:xfrm>
          <a:solidFill>
            <a:srgbClr val="CCFF99"/>
          </a:solidFill>
        </p:spPr>
        <p:txBody>
          <a:bodyPr>
            <a:normAutofit/>
          </a:bodyPr>
          <a:lstStyle/>
          <a:p>
            <a:pPr marL="514350" indent="-514350">
              <a:buNone/>
            </a:pPr>
            <a:r>
              <a:rPr lang="en-US" sz="2000" dirty="0" smtClean="0">
                <a:latin typeface="Comic Sans MS" pitchFamily="66" charset="0"/>
              </a:rPr>
              <a:t>          </a:t>
            </a:r>
          </a:p>
          <a:p>
            <a:pPr marL="514350" indent="-514350"/>
            <a:r>
              <a:rPr lang="en-US" sz="2800" dirty="0" smtClean="0">
                <a:latin typeface="Comic Sans MS" pitchFamily="66" charset="0"/>
              </a:rPr>
              <a:t>6 months recall period</a:t>
            </a:r>
          </a:p>
          <a:p>
            <a:pPr marL="514350" indent="-514350"/>
            <a:r>
              <a:rPr lang="en-US" sz="2800" dirty="0" smtClean="0">
                <a:latin typeface="Comic Sans MS" pitchFamily="66" charset="0"/>
              </a:rPr>
              <a:t>To evaluate oral tissues and their response to the restorations.</a:t>
            </a:r>
          </a:p>
        </p:txBody>
      </p:sp>
    </p:spTree>
    <p:extLst>
      <p:ext uri="{BB962C8B-B14F-4D97-AF65-F5344CB8AC3E}">
        <p14:creationId xmlns:p14="http://schemas.microsoft.com/office/powerpoint/2010/main" xmlns="" val="86772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idx="1"/>
          </p:nvPr>
        </p:nvSpPr>
        <p:spPr>
          <a:xfrm>
            <a:off x="457200" y="1447800"/>
            <a:ext cx="6629400" cy="4633912"/>
          </a:xfrm>
          <a:solidFill>
            <a:srgbClr val="CCFF99"/>
          </a:solidFill>
        </p:spPr>
        <p:txBody>
          <a:bodyPr>
            <a:normAutofit/>
          </a:bodyPr>
          <a:lstStyle/>
          <a:p>
            <a:pPr eaLnBrk="1" hangingPunct="1">
              <a:buNone/>
            </a:pPr>
            <a:endParaRPr lang="en-US" dirty="0" smtClean="0">
              <a:latin typeface="Comic Sans MS" pitchFamily="66" charset="0"/>
            </a:endParaRPr>
          </a:p>
          <a:p>
            <a:r>
              <a:rPr lang="en-US" sz="2800" dirty="0" smtClean="0">
                <a:latin typeface="Britannic Bold" pitchFamily="34" charset="0"/>
              </a:rPr>
              <a:t>Major connector</a:t>
            </a:r>
          </a:p>
          <a:p>
            <a:pPr eaLnBrk="1" hangingPunct="1"/>
            <a:r>
              <a:rPr lang="en-US" sz="2800" dirty="0" smtClean="0">
                <a:latin typeface="Britannic Bold" pitchFamily="34" charset="0"/>
              </a:rPr>
              <a:t>Minor connector</a:t>
            </a:r>
          </a:p>
          <a:p>
            <a:pPr eaLnBrk="1" hangingPunct="1"/>
            <a:r>
              <a:rPr lang="en-US" sz="2800" dirty="0" smtClean="0">
                <a:latin typeface="Britannic Bold" pitchFamily="34" charset="0"/>
              </a:rPr>
              <a:t>Rests </a:t>
            </a:r>
          </a:p>
          <a:p>
            <a:pPr eaLnBrk="1" hangingPunct="1"/>
            <a:r>
              <a:rPr lang="en-US" sz="2800" dirty="0" smtClean="0">
                <a:latin typeface="Britannic Bold" pitchFamily="34" charset="0"/>
              </a:rPr>
              <a:t>Direct retainers </a:t>
            </a:r>
          </a:p>
          <a:p>
            <a:pPr eaLnBrk="1" hangingPunct="1"/>
            <a:r>
              <a:rPr lang="en-US" sz="2800" dirty="0" smtClean="0">
                <a:latin typeface="Britannic Bold" pitchFamily="34" charset="0"/>
              </a:rPr>
              <a:t>Indirect retainers </a:t>
            </a:r>
          </a:p>
          <a:p>
            <a:pPr eaLnBrk="1" hangingPunct="1"/>
            <a:r>
              <a:rPr lang="en-US" sz="2800" dirty="0" smtClean="0">
                <a:latin typeface="Britannic Bold" pitchFamily="34" charset="0"/>
              </a:rPr>
              <a:t>Denture bases </a:t>
            </a:r>
          </a:p>
          <a:p>
            <a:pPr eaLnBrk="1" hangingPunct="1"/>
            <a:r>
              <a:rPr lang="en-US" sz="2800" dirty="0" smtClean="0">
                <a:latin typeface="Britannic Bold" pitchFamily="34" charset="0"/>
              </a:rPr>
              <a:t>Replaced tooth/teeth</a:t>
            </a:r>
          </a:p>
          <a:p>
            <a:pPr eaLnBrk="1" hangingPunct="1"/>
            <a:endParaRPr lang="en-US" sz="3200" dirty="0" smtClean="0"/>
          </a:p>
          <a:p>
            <a:pPr eaLnBrk="1" hangingPunct="1"/>
            <a:endParaRPr lang="en-US" sz="3200" dirty="0" smtClean="0"/>
          </a:p>
          <a:p>
            <a:pPr eaLnBrk="1" hangingPunct="1"/>
            <a:endParaRPr lang="en-US" sz="3200" dirty="0" smtClean="0"/>
          </a:p>
          <a:p>
            <a:pPr eaLnBrk="1" hangingPunct="1"/>
            <a:endParaRPr lang="en-US" dirty="0" smtClean="0"/>
          </a:p>
        </p:txBody>
      </p:sp>
      <p:sp>
        <p:nvSpPr>
          <p:cNvPr id="4" name="Footer Placeholder 3"/>
          <p:cNvSpPr>
            <a:spLocks noGrp="1"/>
          </p:cNvSpPr>
          <p:nvPr>
            <p:ph type="ftr" sz="quarter" idx="11"/>
          </p:nvPr>
        </p:nvSpPr>
        <p:spPr/>
        <p:txBody>
          <a:bodyPr/>
          <a:lstStyle/>
          <a:p>
            <a:pPr>
              <a:defRPr/>
            </a:pPr>
            <a:endParaRPr lang="en-US" dirty="0"/>
          </a:p>
        </p:txBody>
      </p:sp>
      <p:sp>
        <p:nvSpPr>
          <p:cNvPr id="7" name="Rectangle 6"/>
          <p:cNvSpPr/>
          <p:nvPr/>
        </p:nvSpPr>
        <p:spPr>
          <a:xfrm>
            <a:off x="457200" y="896034"/>
            <a:ext cx="8382000" cy="646331"/>
          </a:xfrm>
          <a:prstGeom prst="rect">
            <a:avLst/>
          </a:prstGeom>
          <a:solidFill>
            <a:srgbClr val="7030A0"/>
          </a:solidFill>
        </p:spPr>
        <p:txBody>
          <a:bodyPr wrap="square">
            <a:spAutoFit/>
          </a:bodyPr>
          <a:lstStyle/>
          <a:p>
            <a:r>
              <a:rPr lang="en-US" sz="3600" dirty="0" smtClean="0">
                <a:solidFill>
                  <a:srgbClr val="7030A0"/>
                </a:solidFill>
                <a:latin typeface="Britannic Bold" pitchFamily="34" charset="0"/>
              </a:rPr>
              <a:t> </a:t>
            </a:r>
            <a:r>
              <a:rPr lang="en-US" sz="3600" dirty="0" smtClean="0">
                <a:solidFill>
                  <a:srgbClr val="FFFF00"/>
                </a:solidFill>
                <a:latin typeface="Britannic Bold" pitchFamily="34" charset="0"/>
              </a:rPr>
              <a:t>Components Of RPD</a:t>
            </a:r>
          </a:p>
        </p:txBody>
      </p:sp>
      <p:pic>
        <p:nvPicPr>
          <p:cNvPr id="5" name="Picture 5"/>
          <p:cNvPicPr>
            <a:picLocks noChangeAspect="1" noChangeArrowheads="1"/>
          </p:cNvPicPr>
          <p:nvPr/>
        </p:nvPicPr>
        <p:blipFill>
          <a:blip r:embed="rId2"/>
          <a:srcRect/>
          <a:stretch>
            <a:fillRect/>
          </a:stretch>
        </p:blipFill>
        <p:spPr bwMode="auto">
          <a:xfrm>
            <a:off x="5704114" y="3962400"/>
            <a:ext cx="3388517" cy="2413311"/>
          </a:xfrm>
          <a:prstGeom prst="rect">
            <a:avLst/>
          </a:prstGeom>
          <a:noFill/>
          <a:ln w="9525">
            <a:solidFill>
              <a:schemeClr val="tx1"/>
            </a:solidFill>
            <a:miter lim="800000"/>
            <a:headEnd/>
            <a:tailEnd/>
          </a:ln>
        </p:spPr>
      </p:pic>
      <p:pic>
        <p:nvPicPr>
          <p:cNvPr id="6" name="Picture 6"/>
          <p:cNvPicPr>
            <a:picLocks noChangeAspect="1" noChangeArrowheads="1"/>
          </p:cNvPicPr>
          <p:nvPr/>
        </p:nvPicPr>
        <p:blipFill>
          <a:blip r:embed="rId3"/>
          <a:srcRect l="12500"/>
          <a:stretch>
            <a:fillRect/>
          </a:stretch>
        </p:blipFill>
        <p:spPr bwMode="auto">
          <a:xfrm>
            <a:off x="5671456" y="1219200"/>
            <a:ext cx="3388518" cy="2581728"/>
          </a:xfrm>
          <a:prstGeom prst="rect">
            <a:avLst/>
          </a:prstGeom>
          <a:noFill/>
          <a:ln w="9525">
            <a:noFill/>
            <a:miter lim="800000"/>
            <a:headEnd/>
            <a:tailEnd/>
          </a:ln>
        </p:spPr>
      </p:pic>
    </p:spTree>
    <p:extLst>
      <p:ext uri="{BB962C8B-B14F-4D97-AF65-F5344CB8AC3E}">
        <p14:creationId xmlns:p14="http://schemas.microsoft.com/office/powerpoint/2010/main" xmlns="" val="2956057528"/>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5"/>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 y="-988"/>
            <a:ext cx="9174582" cy="6858988"/>
          </a:xfrm>
        </p:spPr>
      </p:pic>
    </p:spTree>
    <p:extLst>
      <p:ext uri="{BB962C8B-B14F-4D97-AF65-F5344CB8AC3E}">
        <p14:creationId xmlns:p14="http://schemas.microsoft.com/office/powerpoint/2010/main" xmlns="" val="2300888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382000" cy="4953000"/>
          </a:xfrm>
        </p:spPr>
        <p:txBody>
          <a:bodyPr>
            <a:normAutofit/>
          </a:bodyPr>
          <a:lstStyle/>
          <a:p>
            <a:r>
              <a:rPr lang="en-US" dirty="0">
                <a:solidFill>
                  <a:srgbClr val="C00000"/>
                </a:solidFill>
                <a:latin typeface="Britannic Bold" pitchFamily="34" charset="0"/>
              </a:rPr>
              <a:t>Prosthetics-</a:t>
            </a:r>
            <a:r>
              <a:rPr lang="en-US" dirty="0">
                <a:latin typeface="Britannic Bold" pitchFamily="34" charset="0"/>
              </a:rPr>
              <a:t> </a:t>
            </a:r>
            <a:endParaRPr lang="en-US" dirty="0" smtClean="0">
              <a:latin typeface="Britannic Bold" pitchFamily="34" charset="0"/>
            </a:endParaRPr>
          </a:p>
          <a:p>
            <a:pPr marL="0" indent="0">
              <a:buNone/>
            </a:pPr>
            <a:r>
              <a:rPr lang="en-US" dirty="0">
                <a:latin typeface="Britannic Bold" pitchFamily="34" charset="0"/>
              </a:rPr>
              <a:t> </a:t>
            </a:r>
            <a:r>
              <a:rPr lang="en-US" dirty="0" smtClean="0">
                <a:latin typeface="Britannic Bold" pitchFamily="34" charset="0"/>
              </a:rPr>
              <a:t>         “</a:t>
            </a:r>
            <a:r>
              <a:rPr lang="en-US" dirty="0" smtClean="0">
                <a:latin typeface="Comic Sans MS" pitchFamily="66" charset="0"/>
              </a:rPr>
              <a:t>art </a:t>
            </a:r>
            <a:r>
              <a:rPr lang="en-US" dirty="0">
                <a:latin typeface="Comic Sans MS" pitchFamily="66" charset="0"/>
              </a:rPr>
              <a:t>and science deal prosthesis</a:t>
            </a:r>
            <a:r>
              <a:rPr lang="en-US" dirty="0" smtClean="0">
                <a:latin typeface="Comic Sans MS" pitchFamily="66" charset="0"/>
              </a:rPr>
              <a:t>.”</a:t>
            </a:r>
          </a:p>
          <a:p>
            <a:endParaRPr lang="en-US" dirty="0">
              <a:latin typeface="Comic Sans MS" pitchFamily="66" charset="0"/>
            </a:endParaRPr>
          </a:p>
          <a:p>
            <a:r>
              <a:rPr lang="en-US" dirty="0" smtClean="0">
                <a:solidFill>
                  <a:srgbClr val="C00000"/>
                </a:solidFill>
                <a:latin typeface="Britannic Bold" pitchFamily="34" charset="0"/>
              </a:rPr>
              <a:t>Prosthodontics-</a:t>
            </a:r>
            <a:r>
              <a:rPr lang="en-US" dirty="0" smtClean="0">
                <a:latin typeface="Comic Sans MS" pitchFamily="66" charset="0"/>
              </a:rPr>
              <a:t> </a:t>
            </a:r>
          </a:p>
          <a:p>
            <a:pPr marL="0" indent="0">
              <a:buNone/>
            </a:pPr>
            <a:r>
              <a:rPr lang="en-US" dirty="0">
                <a:latin typeface="Comic Sans MS" pitchFamily="66" charset="0"/>
              </a:rPr>
              <a:t> </a:t>
            </a:r>
            <a:r>
              <a:rPr lang="en-US" dirty="0" smtClean="0">
                <a:latin typeface="Comic Sans MS" pitchFamily="66" charset="0"/>
              </a:rPr>
              <a:t>  “the </a:t>
            </a:r>
            <a:r>
              <a:rPr lang="en-US" dirty="0">
                <a:latin typeface="Comic Sans MS" pitchFamily="66" charset="0"/>
              </a:rPr>
              <a:t>dental </a:t>
            </a:r>
            <a:r>
              <a:rPr lang="en-US" dirty="0" smtClean="0">
                <a:latin typeface="Comic Sans MS" pitchFamily="66" charset="0"/>
              </a:rPr>
              <a:t>specialty </a:t>
            </a:r>
            <a:r>
              <a:rPr lang="en-US" dirty="0">
                <a:latin typeface="Comic Sans MS" pitchFamily="66" charset="0"/>
              </a:rPr>
              <a:t>pertaining to the </a:t>
            </a:r>
            <a:r>
              <a:rPr lang="en-US" dirty="0" smtClean="0">
                <a:latin typeface="Comic Sans MS" pitchFamily="66" charset="0"/>
              </a:rPr>
              <a:t>  </a:t>
            </a:r>
          </a:p>
          <a:p>
            <a:pPr marL="0" indent="0">
              <a:buNone/>
            </a:pPr>
            <a:r>
              <a:rPr lang="en-US" dirty="0">
                <a:latin typeface="Comic Sans MS" pitchFamily="66" charset="0"/>
              </a:rPr>
              <a:t> </a:t>
            </a:r>
            <a:r>
              <a:rPr lang="en-US" dirty="0" smtClean="0">
                <a:latin typeface="Comic Sans MS" pitchFamily="66" charset="0"/>
              </a:rPr>
              <a:t>   missing </a:t>
            </a:r>
            <a:r>
              <a:rPr lang="en-US" dirty="0">
                <a:latin typeface="Comic Sans MS" pitchFamily="66" charset="0"/>
              </a:rPr>
              <a:t>or deficient teeth and/or </a:t>
            </a:r>
            <a:endParaRPr lang="en-US" dirty="0" smtClean="0">
              <a:latin typeface="Comic Sans MS" pitchFamily="66" charset="0"/>
            </a:endParaRPr>
          </a:p>
          <a:p>
            <a:pPr marL="0" indent="0">
              <a:buNone/>
            </a:pPr>
            <a:r>
              <a:rPr lang="en-US" dirty="0">
                <a:latin typeface="Comic Sans MS" pitchFamily="66" charset="0"/>
              </a:rPr>
              <a:t> </a:t>
            </a:r>
            <a:r>
              <a:rPr lang="en-US" dirty="0" smtClean="0">
                <a:latin typeface="Comic Sans MS" pitchFamily="66" charset="0"/>
              </a:rPr>
              <a:t>   maxillofacial </a:t>
            </a:r>
            <a:r>
              <a:rPr lang="en-US" dirty="0">
                <a:latin typeface="Comic Sans MS" pitchFamily="66" charset="0"/>
              </a:rPr>
              <a:t>tissues </a:t>
            </a:r>
            <a:r>
              <a:rPr lang="en-US" dirty="0" smtClean="0">
                <a:latin typeface="Comic Sans MS" pitchFamily="66" charset="0"/>
              </a:rPr>
              <a:t>using biocompatible </a:t>
            </a:r>
          </a:p>
          <a:p>
            <a:pPr marL="0" indent="0">
              <a:buNone/>
            </a:pPr>
            <a:r>
              <a:rPr lang="en-US" dirty="0">
                <a:latin typeface="Comic Sans MS" pitchFamily="66" charset="0"/>
              </a:rPr>
              <a:t> </a:t>
            </a:r>
            <a:r>
              <a:rPr lang="en-US" dirty="0" smtClean="0">
                <a:latin typeface="Comic Sans MS" pitchFamily="66" charset="0"/>
              </a:rPr>
              <a:t>   substitutes.”</a:t>
            </a:r>
            <a:endParaRPr lang="en-US" dirty="0">
              <a:latin typeface="Comic Sans MS" pitchFamily="66" charset="0"/>
            </a:endParaRPr>
          </a:p>
          <a:p>
            <a:endParaRPr lang="en-US" dirty="0"/>
          </a:p>
        </p:txBody>
      </p:sp>
    </p:spTree>
    <p:extLst>
      <p:ext uri="{BB962C8B-B14F-4D97-AF65-F5344CB8AC3E}">
        <p14:creationId xmlns:p14="http://schemas.microsoft.com/office/powerpoint/2010/main" xmlns="" val="1863243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90799" y="371679"/>
            <a:ext cx="4419601" cy="523220"/>
          </a:xfrm>
          <a:prstGeom prst="rect">
            <a:avLst/>
          </a:prstGeom>
          <a:solidFill>
            <a:srgbClr val="92D050"/>
          </a:solidFill>
        </p:spPr>
        <p:txBody>
          <a:bodyPr wrap="square" rtlCol="0">
            <a:spAutoFit/>
          </a:bodyPr>
          <a:lstStyle/>
          <a:p>
            <a:r>
              <a:rPr lang="en-US" sz="2800" dirty="0" smtClean="0"/>
              <a:t>         </a:t>
            </a:r>
            <a:r>
              <a:rPr lang="en-US" sz="2800" b="1" dirty="0" smtClean="0"/>
              <a:t>PROSTHODONTICS</a:t>
            </a:r>
            <a:endParaRPr lang="en-US" sz="2800" b="1" dirty="0"/>
          </a:p>
        </p:txBody>
      </p:sp>
      <p:sp>
        <p:nvSpPr>
          <p:cNvPr id="8" name="Striped Right Arrow 7"/>
          <p:cNvSpPr/>
          <p:nvPr/>
        </p:nvSpPr>
        <p:spPr>
          <a:xfrm rot="8357341">
            <a:off x="2248468" y="1151088"/>
            <a:ext cx="1204240" cy="3643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71600" y="1752600"/>
            <a:ext cx="1153643" cy="523220"/>
          </a:xfrm>
          <a:prstGeom prst="rect">
            <a:avLst/>
          </a:prstGeom>
          <a:solidFill>
            <a:srgbClr val="92D050"/>
          </a:solidFill>
        </p:spPr>
        <p:txBody>
          <a:bodyPr wrap="square" rtlCol="0">
            <a:spAutoFit/>
          </a:bodyPr>
          <a:lstStyle/>
          <a:p>
            <a:r>
              <a:rPr lang="en-US" sz="2800" b="1" dirty="0" smtClean="0"/>
              <a:t>FIXED</a:t>
            </a:r>
            <a:endParaRPr lang="en-US" sz="2800" b="1" dirty="0"/>
          </a:p>
        </p:txBody>
      </p:sp>
      <p:sp>
        <p:nvSpPr>
          <p:cNvPr id="10" name="Striped Right Arrow 9"/>
          <p:cNvSpPr/>
          <p:nvPr/>
        </p:nvSpPr>
        <p:spPr>
          <a:xfrm rot="2299582">
            <a:off x="6231607" y="1102867"/>
            <a:ext cx="1204240" cy="3643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riped Right Arrow 10"/>
          <p:cNvSpPr/>
          <p:nvPr/>
        </p:nvSpPr>
        <p:spPr>
          <a:xfrm rot="4705874">
            <a:off x="4867235" y="1130777"/>
            <a:ext cx="851657" cy="3643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riped Right Arrow 11"/>
          <p:cNvSpPr/>
          <p:nvPr/>
        </p:nvSpPr>
        <p:spPr>
          <a:xfrm rot="5400000">
            <a:off x="3038153" y="1550190"/>
            <a:ext cx="1716888" cy="3643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850588" y="2590802"/>
            <a:ext cx="2078686" cy="523220"/>
          </a:xfrm>
          <a:prstGeom prst="rect">
            <a:avLst/>
          </a:prstGeom>
          <a:solidFill>
            <a:srgbClr val="92D050"/>
          </a:solidFill>
        </p:spPr>
        <p:txBody>
          <a:bodyPr wrap="square" rtlCol="0">
            <a:spAutoFit/>
          </a:bodyPr>
          <a:lstStyle/>
          <a:p>
            <a:r>
              <a:rPr lang="en-US" sz="2800" b="1" dirty="0" smtClean="0"/>
              <a:t>REMOVABLE</a:t>
            </a:r>
            <a:endParaRPr lang="en-US" sz="2800" b="1" dirty="0"/>
          </a:p>
        </p:txBody>
      </p:sp>
      <p:sp>
        <p:nvSpPr>
          <p:cNvPr id="15" name="TextBox 14"/>
          <p:cNvSpPr txBox="1"/>
          <p:nvPr/>
        </p:nvSpPr>
        <p:spPr>
          <a:xfrm>
            <a:off x="4261527" y="1743243"/>
            <a:ext cx="2590801" cy="523220"/>
          </a:xfrm>
          <a:prstGeom prst="rect">
            <a:avLst/>
          </a:prstGeom>
          <a:solidFill>
            <a:srgbClr val="92D050"/>
          </a:solidFill>
        </p:spPr>
        <p:txBody>
          <a:bodyPr wrap="square" rtlCol="0">
            <a:spAutoFit/>
          </a:bodyPr>
          <a:lstStyle/>
          <a:p>
            <a:r>
              <a:rPr lang="en-US" sz="2800" b="1" dirty="0" smtClean="0"/>
              <a:t>MAXILLOFACIAL</a:t>
            </a:r>
            <a:endParaRPr lang="en-US" sz="2800" b="1" dirty="0"/>
          </a:p>
        </p:txBody>
      </p:sp>
      <p:sp>
        <p:nvSpPr>
          <p:cNvPr id="16" name="TextBox 15"/>
          <p:cNvSpPr txBox="1"/>
          <p:nvPr/>
        </p:nvSpPr>
        <p:spPr>
          <a:xfrm>
            <a:off x="7239000" y="1686580"/>
            <a:ext cx="1676400" cy="523220"/>
          </a:xfrm>
          <a:prstGeom prst="rect">
            <a:avLst/>
          </a:prstGeom>
          <a:solidFill>
            <a:srgbClr val="92D050"/>
          </a:solidFill>
        </p:spPr>
        <p:txBody>
          <a:bodyPr wrap="square" rtlCol="0">
            <a:spAutoFit/>
          </a:bodyPr>
          <a:lstStyle/>
          <a:p>
            <a:r>
              <a:rPr lang="en-US" sz="2800" b="1" dirty="0" smtClean="0"/>
              <a:t>IMPLANT</a:t>
            </a:r>
            <a:endParaRPr lang="en-US" sz="2800" b="1" dirty="0"/>
          </a:p>
        </p:txBody>
      </p:sp>
      <p:sp>
        <p:nvSpPr>
          <p:cNvPr id="17" name="Striped Right Arrow 16"/>
          <p:cNvSpPr/>
          <p:nvPr/>
        </p:nvSpPr>
        <p:spPr>
          <a:xfrm rot="8357341">
            <a:off x="1825637" y="3320446"/>
            <a:ext cx="1204240" cy="3643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riped Right Arrow 17"/>
          <p:cNvSpPr/>
          <p:nvPr/>
        </p:nvSpPr>
        <p:spPr>
          <a:xfrm rot="5400000">
            <a:off x="3973373" y="3378081"/>
            <a:ext cx="892453" cy="3643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71902" y="3962400"/>
            <a:ext cx="2078686" cy="523220"/>
          </a:xfrm>
          <a:prstGeom prst="rect">
            <a:avLst/>
          </a:prstGeom>
          <a:solidFill>
            <a:srgbClr val="92D050"/>
          </a:solidFill>
        </p:spPr>
        <p:txBody>
          <a:bodyPr wrap="square" rtlCol="0">
            <a:spAutoFit/>
          </a:bodyPr>
          <a:lstStyle/>
          <a:p>
            <a:r>
              <a:rPr lang="en-US" sz="2800" b="1" dirty="0" smtClean="0"/>
              <a:t>COMPLETE</a:t>
            </a:r>
            <a:endParaRPr lang="en-US" sz="2800" b="1" dirty="0"/>
          </a:p>
        </p:txBody>
      </p:sp>
      <p:sp>
        <p:nvSpPr>
          <p:cNvPr id="20" name="TextBox 19"/>
          <p:cNvSpPr txBox="1"/>
          <p:nvPr/>
        </p:nvSpPr>
        <p:spPr>
          <a:xfrm>
            <a:off x="3581400" y="3984173"/>
            <a:ext cx="1915643" cy="523220"/>
          </a:xfrm>
          <a:prstGeom prst="rect">
            <a:avLst/>
          </a:prstGeom>
          <a:solidFill>
            <a:srgbClr val="00B0F0"/>
          </a:solidFill>
        </p:spPr>
        <p:txBody>
          <a:bodyPr wrap="square" rtlCol="0">
            <a:spAutoFit/>
          </a:bodyPr>
          <a:lstStyle/>
          <a:p>
            <a:r>
              <a:rPr lang="en-US" sz="2800" dirty="0" smtClean="0"/>
              <a:t>  </a:t>
            </a:r>
            <a:r>
              <a:rPr lang="en-US" sz="2800" b="1" dirty="0" smtClean="0"/>
              <a:t>PARTIAL</a:t>
            </a:r>
            <a:endParaRPr lang="en-US" sz="2800" b="1" dirty="0"/>
          </a:p>
        </p:txBody>
      </p:sp>
      <p:sp>
        <p:nvSpPr>
          <p:cNvPr id="21" name="Striped Right Arrow 20"/>
          <p:cNvSpPr/>
          <p:nvPr/>
        </p:nvSpPr>
        <p:spPr>
          <a:xfrm rot="8357341">
            <a:off x="2901416" y="4768246"/>
            <a:ext cx="1204240" cy="3643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riped Right Arrow 21"/>
          <p:cNvSpPr/>
          <p:nvPr/>
        </p:nvSpPr>
        <p:spPr>
          <a:xfrm rot="3584805">
            <a:off x="4896006" y="4823717"/>
            <a:ext cx="943077" cy="3643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38200" y="5410200"/>
            <a:ext cx="2876229" cy="954107"/>
          </a:xfrm>
          <a:prstGeom prst="rect">
            <a:avLst/>
          </a:prstGeom>
          <a:solidFill>
            <a:srgbClr val="00B0F0"/>
          </a:solidFill>
        </p:spPr>
        <p:txBody>
          <a:bodyPr wrap="square" rtlCol="0">
            <a:spAutoFit/>
          </a:bodyPr>
          <a:lstStyle/>
          <a:p>
            <a:r>
              <a:rPr lang="en-US" sz="2800" b="1" dirty="0" smtClean="0"/>
              <a:t>FLIPPERS=TISSUE SUPPORTED</a:t>
            </a:r>
            <a:endParaRPr lang="en-US" sz="2800" b="1" dirty="0"/>
          </a:p>
        </p:txBody>
      </p:sp>
      <p:sp>
        <p:nvSpPr>
          <p:cNvPr id="24" name="TextBox 23"/>
          <p:cNvSpPr txBox="1"/>
          <p:nvPr/>
        </p:nvSpPr>
        <p:spPr>
          <a:xfrm>
            <a:off x="4672233" y="5410200"/>
            <a:ext cx="2566767" cy="523220"/>
          </a:xfrm>
          <a:prstGeom prst="rect">
            <a:avLst/>
          </a:prstGeom>
          <a:solidFill>
            <a:srgbClr val="00B0F0"/>
          </a:solidFill>
        </p:spPr>
        <p:txBody>
          <a:bodyPr wrap="square" rtlCol="0">
            <a:spAutoFit/>
          </a:bodyPr>
          <a:lstStyle/>
          <a:p>
            <a:r>
              <a:rPr lang="en-US" sz="2800" b="1" dirty="0" smtClean="0"/>
              <a:t>CAST PARTIAL</a:t>
            </a:r>
            <a:endParaRPr lang="en-US" sz="2800" b="1" dirty="0"/>
          </a:p>
        </p:txBody>
      </p:sp>
    </p:spTree>
    <p:extLst>
      <p:ext uri="{BB962C8B-B14F-4D97-AF65-F5344CB8AC3E}">
        <p14:creationId xmlns:p14="http://schemas.microsoft.com/office/powerpoint/2010/main" xmlns="" val="1056876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5148942" cy="5745163"/>
          </a:xfrm>
        </p:spPr>
        <p:txBody>
          <a:bodyPr>
            <a:normAutofit/>
          </a:bodyPr>
          <a:lstStyle/>
          <a:p>
            <a:endParaRPr lang="en-US" dirty="0" smtClean="0">
              <a:solidFill>
                <a:srgbClr val="C00000"/>
              </a:solidFill>
            </a:endParaRPr>
          </a:p>
          <a:p>
            <a:pPr marL="0" indent="0">
              <a:buNone/>
            </a:pPr>
            <a:r>
              <a:rPr lang="en-US" dirty="0" smtClean="0">
                <a:solidFill>
                  <a:srgbClr val="C00000"/>
                </a:solidFill>
                <a:latin typeface="Britannic Bold" pitchFamily="34" charset="0"/>
              </a:rPr>
              <a:t>Fixed Partial Denture- </a:t>
            </a:r>
          </a:p>
          <a:p>
            <a:pPr marL="0" indent="0">
              <a:buNone/>
            </a:pPr>
            <a:endParaRPr lang="en-US" dirty="0" smtClean="0">
              <a:solidFill>
                <a:srgbClr val="C00000"/>
              </a:solidFill>
              <a:latin typeface="Britannic Bold" pitchFamily="34" charset="0"/>
            </a:endParaRPr>
          </a:p>
          <a:p>
            <a:r>
              <a:rPr lang="en-US" sz="2800" dirty="0" smtClean="0">
                <a:latin typeface="Comic Sans MS" pitchFamily="66" charset="0"/>
              </a:rPr>
              <a:t>the </a:t>
            </a:r>
            <a:r>
              <a:rPr lang="en-US" sz="2800" dirty="0">
                <a:latin typeface="Comic Sans MS" pitchFamily="66" charset="0"/>
              </a:rPr>
              <a:t>replacement </a:t>
            </a:r>
            <a:r>
              <a:rPr lang="en-US" sz="2800" dirty="0" smtClean="0">
                <a:latin typeface="Comic Sans MS" pitchFamily="66" charset="0"/>
              </a:rPr>
              <a:t>of teeth </a:t>
            </a:r>
            <a:r>
              <a:rPr lang="en-US" sz="2800" dirty="0">
                <a:latin typeface="Comic Sans MS" pitchFamily="66" charset="0"/>
              </a:rPr>
              <a:t>by artificial substitutes that not readily removed from </a:t>
            </a:r>
            <a:r>
              <a:rPr lang="en-US" sz="2800" dirty="0" smtClean="0">
                <a:latin typeface="Comic Sans MS" pitchFamily="66" charset="0"/>
              </a:rPr>
              <a:t>the mouth.</a:t>
            </a:r>
          </a:p>
        </p:txBody>
      </p:sp>
      <p:pic>
        <p:nvPicPr>
          <p:cNvPr id="6" name="Picture 12" descr="http://www.intelligentdental.com/wp-content/uploads/2011/08/Dental-Full-Metal-Crown.jpg"/>
          <p:cNvPicPr>
            <a:picLocks noChangeAspect="1" noChangeArrowheads="1"/>
          </p:cNvPicPr>
          <p:nvPr/>
        </p:nvPicPr>
        <p:blipFill>
          <a:blip r:embed="rId2">
            <a:extLst>
              <a:ext uri="{28A0092B-C50C-407E-A947-70E740481C1C}">
                <a14:useLocalDpi xmlns:a14="http://schemas.microsoft.com/office/drawing/2010/main" xmlns="" val="0"/>
              </a:ext>
            </a:extLst>
          </a:blip>
          <a:srcRect l="26563" t="30659" r="18381" b="16319"/>
          <a:stretch>
            <a:fillRect/>
          </a:stretch>
        </p:blipFill>
        <p:spPr bwMode="auto">
          <a:xfrm>
            <a:off x="5725886" y="1295400"/>
            <a:ext cx="3410508" cy="2093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0" name="Picture 2" descr="E:\DOCUMENTS\My PG Photos\maxillary full mouth\IMG_1057.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149" t="10756" r="6425" b="7803"/>
          <a:stretch/>
        </p:blipFill>
        <p:spPr bwMode="auto">
          <a:xfrm>
            <a:off x="5606141" y="3940629"/>
            <a:ext cx="3461659" cy="23077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40625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6829" y="1003042"/>
            <a:ext cx="5410200" cy="5016758"/>
          </a:xfrm>
          <a:prstGeom prst="rect">
            <a:avLst/>
          </a:prstGeom>
        </p:spPr>
        <p:txBody>
          <a:bodyPr wrap="square">
            <a:spAutoFit/>
          </a:bodyPr>
          <a:lstStyle/>
          <a:p>
            <a:endParaRPr lang="en-US" sz="3200" dirty="0" smtClean="0">
              <a:solidFill>
                <a:srgbClr val="C00000"/>
              </a:solidFill>
            </a:endParaRPr>
          </a:p>
          <a:p>
            <a:r>
              <a:rPr lang="en-US" sz="3200" dirty="0" smtClean="0">
                <a:solidFill>
                  <a:srgbClr val="C00000"/>
                </a:solidFill>
                <a:latin typeface="Britannic Bold" pitchFamily="34" charset="0"/>
              </a:rPr>
              <a:t>Maxillofacial Prosthetics-</a:t>
            </a:r>
            <a:r>
              <a:rPr lang="en-US" sz="3200" dirty="0" smtClean="0">
                <a:latin typeface="Britannic Bold" pitchFamily="34" charset="0"/>
              </a:rPr>
              <a:t> </a:t>
            </a:r>
          </a:p>
          <a:p>
            <a:endParaRPr lang="en-US" sz="3200" dirty="0" smtClean="0"/>
          </a:p>
          <a:p>
            <a:r>
              <a:rPr lang="en-US" sz="3200" dirty="0" smtClean="0">
                <a:latin typeface="Comic Sans MS" pitchFamily="66" charset="0"/>
              </a:rPr>
              <a:t>Prosthesis </a:t>
            </a:r>
            <a:r>
              <a:rPr lang="en-US" sz="3200" dirty="0">
                <a:latin typeface="Comic Sans MS" pitchFamily="66" charset="0"/>
              </a:rPr>
              <a:t>of jaws and facial structures. </a:t>
            </a:r>
            <a:endParaRPr lang="en-US" sz="3200" dirty="0" smtClean="0">
              <a:latin typeface="Comic Sans MS" pitchFamily="66" charset="0"/>
            </a:endParaRPr>
          </a:p>
          <a:p>
            <a:endParaRPr lang="en-US" sz="3200" dirty="0" smtClean="0">
              <a:latin typeface="Comic Sans MS" pitchFamily="66" charset="0"/>
            </a:endParaRPr>
          </a:p>
          <a:p>
            <a:r>
              <a:rPr lang="en-US" sz="3200" dirty="0" err="1" smtClean="0">
                <a:latin typeface="Comic Sans MS" pitchFamily="66" charset="0"/>
              </a:rPr>
              <a:t>Eg</a:t>
            </a:r>
            <a:r>
              <a:rPr lang="en-US" sz="3200" dirty="0" smtClean="0">
                <a:latin typeface="Comic Sans MS" pitchFamily="66" charset="0"/>
              </a:rPr>
              <a:t>.- </a:t>
            </a:r>
            <a:r>
              <a:rPr lang="en-US" sz="3200" dirty="0" err="1">
                <a:latin typeface="Comic Sans MS" pitchFamily="66" charset="0"/>
              </a:rPr>
              <a:t>Obturators</a:t>
            </a:r>
            <a:r>
              <a:rPr lang="en-US" sz="3200" dirty="0">
                <a:latin typeface="Comic Sans MS" pitchFamily="66" charset="0"/>
              </a:rPr>
              <a:t>, ear</a:t>
            </a:r>
            <a:r>
              <a:rPr lang="en-US" sz="3200" dirty="0" smtClean="0">
                <a:latin typeface="Comic Sans MS" pitchFamily="66" charset="0"/>
              </a:rPr>
              <a:t>,</a:t>
            </a:r>
          </a:p>
          <a:p>
            <a:r>
              <a:rPr lang="en-US" sz="3200" dirty="0">
                <a:latin typeface="Comic Sans MS" pitchFamily="66" charset="0"/>
              </a:rPr>
              <a:t> </a:t>
            </a:r>
            <a:r>
              <a:rPr lang="en-US" sz="3200" dirty="0" smtClean="0">
                <a:latin typeface="Comic Sans MS" pitchFamily="66" charset="0"/>
              </a:rPr>
              <a:t>     orbital </a:t>
            </a:r>
            <a:r>
              <a:rPr lang="en-US" sz="3200" dirty="0">
                <a:latin typeface="Comic Sans MS" pitchFamily="66" charset="0"/>
              </a:rPr>
              <a:t>etc</a:t>
            </a:r>
            <a:r>
              <a:rPr lang="en-US" sz="3200" dirty="0" smtClean="0">
                <a:latin typeface="Comic Sans MS" pitchFamily="66" charset="0"/>
              </a:rPr>
              <a:t>.</a:t>
            </a:r>
          </a:p>
          <a:p>
            <a:endParaRPr lang="en-US" sz="3200" dirty="0" smtClean="0">
              <a:latin typeface="Comic Sans MS" pitchFamily="66" charset="0"/>
            </a:endParaRPr>
          </a:p>
          <a:p>
            <a:endParaRPr lang="en-US" sz="3200" dirty="0">
              <a:latin typeface="Comic Sans MS" pitchFamily="66" charset="0"/>
            </a:endParaRPr>
          </a:p>
        </p:txBody>
      </p:sp>
      <p:pic>
        <p:nvPicPr>
          <p:cNvPr id="6" name="Picture 4" descr="K:\DOCUMENTS\EAR PROSTH. KOPAL\DSCN0812 - Copy.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9707" t="32228" r="40587" b="14965"/>
          <a:stretch/>
        </p:blipFill>
        <p:spPr bwMode="auto">
          <a:xfrm>
            <a:off x="6832197" y="3567134"/>
            <a:ext cx="1823172" cy="2430895"/>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HCL\Desktop\Process_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39527" y="4343400"/>
            <a:ext cx="2400301"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4" name="Picture 2" descr="C:\Users\dr niraj\Pictures\DENTAL\maxillofacial-prosthesis-goa-dentis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35172" y="1003042"/>
            <a:ext cx="3409311" cy="25199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50666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4953000" cy="5029200"/>
          </a:xfrm>
        </p:spPr>
        <p:txBody>
          <a:bodyPr>
            <a:normAutofit lnSpcReduction="10000"/>
          </a:bodyPr>
          <a:lstStyle/>
          <a:p>
            <a:pPr marL="0" indent="0">
              <a:buNone/>
            </a:pPr>
            <a:endParaRPr lang="en-US" dirty="0" smtClean="0">
              <a:solidFill>
                <a:srgbClr val="C00000"/>
              </a:solidFill>
              <a:latin typeface="Britannic Bold" pitchFamily="34" charset="0"/>
            </a:endParaRPr>
          </a:p>
          <a:p>
            <a:pPr marL="0" indent="0">
              <a:buNone/>
            </a:pPr>
            <a:r>
              <a:rPr lang="en-US" dirty="0" smtClean="0">
                <a:solidFill>
                  <a:srgbClr val="C00000"/>
                </a:solidFill>
                <a:latin typeface="Britannic Bold" pitchFamily="34" charset="0"/>
              </a:rPr>
              <a:t>Dental Implants-</a:t>
            </a:r>
          </a:p>
          <a:p>
            <a:pPr marL="0" indent="0">
              <a:buNone/>
            </a:pPr>
            <a:r>
              <a:rPr lang="en-US" dirty="0" smtClean="0">
                <a:solidFill>
                  <a:srgbClr val="C00000"/>
                </a:solidFill>
                <a:latin typeface="Britannic Bold" pitchFamily="34" charset="0"/>
              </a:rPr>
              <a:t> </a:t>
            </a:r>
          </a:p>
          <a:p>
            <a:pPr marL="0" indent="0">
              <a:buNone/>
            </a:pPr>
            <a:r>
              <a:rPr lang="en-US" dirty="0" smtClean="0">
                <a:latin typeface="Comic Sans MS" pitchFamily="66" charset="0"/>
              </a:rPr>
              <a:t>a </a:t>
            </a:r>
            <a:r>
              <a:rPr lang="en-US" dirty="0">
                <a:latin typeface="Comic Sans MS" pitchFamily="66" charset="0"/>
              </a:rPr>
              <a:t>prosthetic device made of alloplastic material(s) implanted into the oral tissues to provide retention and support for a fixed or removable dental </a:t>
            </a:r>
            <a:r>
              <a:rPr lang="en-US" dirty="0" smtClean="0">
                <a:latin typeface="Comic Sans MS" pitchFamily="66" charset="0"/>
              </a:rPr>
              <a:t>prosthesis.</a:t>
            </a:r>
            <a:endParaRPr lang="en-US" dirty="0">
              <a:latin typeface="Comic Sans MS" pitchFamily="66" charset="0"/>
            </a:endParaRPr>
          </a:p>
          <a:p>
            <a:endParaRPr lang="en-US" dirty="0"/>
          </a:p>
        </p:txBody>
      </p:sp>
      <p:pic>
        <p:nvPicPr>
          <p:cNvPr id="5" name="Picture 3" descr="E:\DOCUMENTS\CASES FOR PUBLICATION\Implant Overdenture\DSC03568.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7346" t="42006" r="17603" b="10035"/>
          <a:stretch/>
        </p:blipFill>
        <p:spPr bwMode="auto">
          <a:xfrm>
            <a:off x="5401490" y="3886200"/>
            <a:ext cx="3553097" cy="24384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AutoShape 2" descr="data:image/jpeg;base64,/9j/4AAQSkZJRgABAQAAAQABAAD/2wBDAAkGBwgHBgkIBwgKCgkLDRYPDQwMDRsUFRAWIB0iIiAdHx8kKDQsJCYxJx8fLT0tMTU3Ojo6Iys/RD84QzQ5Ojf/2wBDAQoKCg0MDRoPDxo3JR8lNzc3Nzc3Nzc3Nzc3Nzc3Nzc3Nzc3Nzc3Nzc3Nzc3Nzc3Nzc3Nzc3Nzc3Nzc3Nzc3Nzf/wAARCACdAKUDASIAAhEBAxEB/8QAHAAAAgIDAQEAAAAAAAAAAAAAAAYEBQEDBwII/8QAQhAAAQMCAwYCBwUGAwkAAAAAAQACAwQRBRIhBhMxQVFhFCIHMlJxgZGxFSNCocEzYnLR4fAWJHMlNDVDREVjdPH/xAAYAQADAQEAAAAAAAAAAAAAAAAAAQIDBP/EACERAAMBAAICAwEBAQAAAAAAAAABAhEDEiExBBMiQTJR/9oADAMBAAIRAxEAPwDijtXG3UrC75jmxmFYxC4TU7Y5beSWPRzT+q4vtFgVVgOIuo6rzW1ZIBo8dv5LNPToKtC3QUs9Rc08E01uO7jLrfJYmp54P28MsX+owt+qYaakLJ04rGZvVAaCEAg8x81mw5n5IDTCFlFj0RgzFllZA1XoNJOiB4eAFmyzp1XoAFIpI8gIsveXuvNrlA8PKwU07P7EYpjcLKkBtNSv1bLKDdw6hvMd0wyejSnjh1xCofJzcGNAv7knaXsnN9HNEJkxrY+tw2N80bxURN1OVtnAe7ml1rHPcGsa5zibAAXJPZNNP0S/BJoOMnw/VC6Hg2wdNBQxnERI6qeAXhjyA3shL7ELo2dSffK4hpIaLmw4BK+P4DTbSxsbVaCN2Zthr7rpw8cKSgmZGSJpT5jyA6KsowDGFlT/AODnSDheCQUFOyClp2Rsb8Fcs2fosQpZnVQYWsAFngWJPJbWNUmqkEdJGyMi4GZzh1/oplJeWOqb8CthuyWB0Ushiwqkc8vJLpIw8g/u34DsFb/YeFOFnYZRkf8Art/kttMbxtde5U1nBWn4Ia8lVJsxgUljJguHvtwzUzT+ih7Y+j7BsZrKOukiZTusBLHTeTeNA0B735jWyaoog9wa45W8yeS04hOwzNvmsCBH2t1VOsWkpNsVqb0a7LQt0wlsvUyTPcfqtjvRvss//s0YP7r3/wA0zVr3vwqqMFt6IH5fNl1sba8lu2elZNhNM4Z87Ghr87C03tfnx96qJdf0VV1FVvo+2ZopmvfgcDstnZXlxB+ZVJXbA4ZV7cCsbSwR4UYd4aRosDLe3D2dbroWIVTJa90br52tAvlsD1F/koMTg6rc0A5g3j2UcjcPC4/S0h/4JwKBrZRgdA0OFwRA1Rp9j8AkJL8Hotf/AAAJxieKmnZA91nNPlceahvaLqaQ5piizYjZyIlzcHpMx9pmYfIpfxL0cYbPtDR1NPG2CjDr1NMzRr7erl6X5rpLmjlx6KDU5Y3gv9ocEa0ijdDSRsiaGtDWgaADQWXiWlaRoNFbNbFJQROiaA5uknVRZG2TckKhXxLD4/N5NCljBdlcOo8ZmrxG502a8bD6sZPEhdArIQ5hNlQQRu+0C1vM81m319Gy/ROZBmFyEKzhpHFvmIaejtEJeSSgxzFo4gIWjM8nQ34KbhxzRNXPnzySTl7nFxJKe8Ekz0zPcjfJvfGpkvIgsVhuxxNhfosscMqr8WroqSnL5D7hzKdPEYROs84dJdhA/C4hXEKU8CrhUTTEDLmdcN6BNcD9EuOtRXLHVm9xOVVOKSZd32ddWM7vu0v45UMibd97crJctPA4o2ibizg/AqppeGh0Vted+Xx4K3waWeXDYXTRPicG2ALw646i3JKdbVsfgLruI3jmNYQL2N9L9uqasA8R9k0u+EZO7BaYwdWcrg87cV0fHrZ0w51lYRq2R/2oYy0hmVnmJ/i5fko1NIBibm9WrfjUNVHXskeGNhMQ5akB2vPjqPhdLU+J+HxIlrWkhwu/W/cLL5Leo1+NHZMdYX2eCOIOizILlRYJcwa4cHAEa8VJJuL80lWoTnDS45TccbKgxqsEL4A8+tJdxGpAA6fFXVS/KwnskjaGo3lUAD6o+qin/Dbijsx6wmsa1jXAtc1zfNr6wW+cNDWuaQb6kDkkbAcUMBEEhDmH1T0/om+ObOyxKueT+GfJxdaMS+ZhHZK2KPbTyOe42FxcpneQlXahl6SQ8/6qLelcS8l9hWLwOpGtnaJC3QOJ5IXPKOtlp2FjSbaFCWs6PoRDbqfiU37Oz/5cC/BJ7R5hy1KtcLrjSPyv9VNm1zqwfN+1kN3HgLlImP1r6qsLQ67Wm3FWNfjQdTmOFxJcLX4Jf1e8uIuSUm9FwcfV6y3wB27kDs4GtsvMp4p5QWDuEn4FiUVMH00zA0TMy7wNBLXA3BV5SVelnEA8wDwKPXkz5l2fotqia0Z1slrEga6UWc0Rtu1uY2F7E/op+I1gZHYHU8AoVLFSPwSomnmy1LHh0bLesl/pkxPRaVmfcbillI8lU11wdCLFwP5K69HFZUVVOKeWpldAPMxma1rkmwPRUc8fipGTF15GXuw6G2UgW6nVWWxMc2FQh8sUwYA1ocWEcAuniqVOHN8jjbvRu2rJikpHNOghmaLm+tgR9EsQYU2qoDNO12/qAHMefwcx/fdT9osXjqBTktJbG55DfaNrfLVVRxjNHfeuZMQCTku0G/Aa8LJXUvyacHHcp4Ttn65zB4SfR8brC/LsmLeXbfqEjRGRkr6lkwErX3LXcT/fRXNPi4MY3ujgLX6rn3DS416ixxCYMhJKQsRlL6h7j1V9iWKiUZI2Xvpc8Al2pOeQgjUngOSNNuGM9myij3kG9ZcSsebD226Xt7v1TLguIDdZHn3KhwaOaodLSU7ZHVAcJYslja1w7jp7PP5rdJJaTMY93PciQN4Zr9OSGvGjtJvBvbM063BVFtCQ6meCRYhQRiEsQ0eq6trHz6Pdp2S1synix6V44lCySMxQrOgi5r3t1W9r7ix49VDbcOPvUm3RNocs2gDmeCGanReGsK2RxlpU4aJm+I5ZWX9oK3eZBMSDY2t5RbgqfKVeytOcEcCAUkjHkfo8vzvF3m+ltV6eP8i+3LX81skjIYve7th9R03ZKMwzVeRerpxE1jj10U6k2jr3UgpfFSmEG4bfh8eKpcfaWQRkcM1j8v6KLhkjzyv8VrE+DPlpdnoxCV0zgTqb8SV5I1AuF5pA8uH3f5rbGzNKRpxA+aVzhfFe6SXavNxfVegwjgdFsnZlq5GjgHFbSywUNCVENkYMtzrYXVUSXnP1KYI4/JPJ7MZVIIi1tilhtD8GyhkdTTiVjWusLZXi4PvHP/4vVrG5597rDGHTut5jJbdLz6B5ukaXVQ5WlWU0WTXMDppZRKhoCaQJkA+sULxIfOhVg9Mupzc6c1tjhOUaFXb6I3PlQ2iPRb4YdyqYyyzY5uCtfBEH1UGiPRLqP7CCyLNwV49n3VO4c42qG2lcOSsnMIoYL8RcfmoqcIu9RmRv3a9RMzUFSOe6d9F7AzRLNJrBUM6xu+ikhV5EraQFtCyQmVtni7mNuLd1T4fOHWEb6mU9tPqVe7XjdYOSZp4buAG6Zma7s7Q2HfTVKmGShxAM9W//AE2kLpicRjz3+huoN6TmNHUZWjUyTCw+RKtYIhmaQOLgfzVLhcAfILUla+wvvJ5vK3vbN+iaKaG5YLG1x9UuSS/j34Zre29bIB7RW+YWZ8FrIviM3Z5W6q0asBpnkty4XK7m9zWKFJTi1wrOqjP2dTADjIXfIWUd7DltZNTqNFWFU4EGwC2gEhbHQOJ0CyIXjkn0LdkdzQAb8eqgVF3mytXU7nckCisPVT6i7FAYTmOiFeGj1PlQn1H3GR1B+6sCiseCZXUg6LwaMX4LbDi+wX/A9lnwIPJMApOyyKQdEYH2C6aDstFfDuqUafiTV4MdFVbQU4jpAQOqjkn8lTeso4DeDVbcMbnfI082kKNS/sipmC61Rb1K5yxf2+gFPs+5zql9Pd4AtHmEnZ2hsOd9OCQMMe3OL1U3uij/AKLr/pKiFPsnVONZHTBxDbSMuJtfU7X69lyTC5LP1rGt1/5Ud/0XbKOTkrWNuBQNqKuJgixGc3uDI8tYO5FxcfBO0VF940jhmH1StspG2pxOnjDq+qJdfLlLGaczoNF0sUYB4cEWiuOsQkRi9fMbfjK91WpaOpXiEnx838RWyTzStauJnSWj6bPS07egJWt1FpwV5R0uenYbclvNGOi6In8mbvGLYoOyDQdkyeEb0Xk0ovwV4L7BcFEOiyaO6YDSDojwY6JdQ+wXvBdkJh8H2Qn1F9hemAdFjcDopCFphz6yP4cdFnw46LehAayPuB0VRtRTg4W5wHB31V+oWLxb7Dahlr+S4+Gqi1ssqKxo5pSnyOHdTcDP+0mjq4fVV8Hkne3oSrDAgTjcLQOLgVyJHW2XPpQG52KxHJU08GZoaRUC4lufUbqLOPI6+5cRwqXLJbxlLHr+BoJ+q7z6RwTsViuV1OPuTfxHqkdB+8eXdcIwpxjkBMlLD79f1XcjhH/YkCbG6Zrqmrqdb5Io8rfe5wA0Hv1XVpIgI3nj5SuYbBSCXG6dprny6E7uCMAe9x6Lqkv7F/8ACUUNezlkX+/Tke2Vs/6pg6rxHpWVH8ZW6gj8TisUY18wXCztR0HD6fLRxXGuW5UgwDotsbcjGtHIWXpdqWLDjdNsj7gdEeHHRSEJi1kfcDojw4UhCA1kfcDohSEIDWCEIQIEIQgAWHAFpB4EarKweCAOW4rD4PGJWEWu6ymbN/8AHYyeSl+kGhdDPFiDAcjrNfbkVW7P1Abi0T/atr8VxtdXh1y+0jdt7GZdj8WYIoJT4Z5yTmzTp169O64Fg4cxwIjpouGrjf8AVfQW2cHidlMVjFPFUk0r7RSmzXacyvnzBIyS0tpY23sbyPuV2I5Dpvo+kLsZja6sjdZriI4GcdOZubBdOfqxw7Lm/o9LvtcNdNA37s/dxMN3e88h/JdJIuEUBymY7rEKpp9sq52IpzUYk+oIu2MGx7qnxproMbq43cbn6px2DhY3CTIOL3m5XJC2sOq6/IyjgsoQus5QQhCABCEIAEIQgAQhCABCEIAEIQgCNXUcVdSyU9Q3NG8WPbuueu2YxjDcWjbTw+Ipg8ZJWOGgv+ILpaxlHRRUKippz6IOL0LMTwiroJmNe2ogdG5rjobi2tl88NwDHcHqnU1Xs5WSyRWDpGRulY/uC0W/vgvpWyALK14JOd+jGixTfyVlXhxoKbJlaJI8j5T7jqAO9l0RFtVlACFt/hj4qmPFYmkxkZJ7fh6E9lb7AzMfg27a4FzHnMByTG9jXtLXAFrhYgi4KjYfhtHhzXsoadkDXuzODBxKz6frsX3/AD1JiEIWhAIQhAAhCEACEIQB/9k="/>
          <p:cNvSpPr>
            <a:spLocks noChangeAspect="1" noChangeArrowheads="1"/>
          </p:cNvSpPr>
          <p:nvPr/>
        </p:nvSpPr>
        <p:spPr bwMode="auto">
          <a:xfrm>
            <a:off x="63500" y="-650875"/>
            <a:ext cx="1400175" cy="13335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jpeg;base64,/9j/4AAQSkZJRgABAQAAAQABAAD/2wBDAAkGBwgHBgkIBwgKCgkLDRYPDQwMDRsUFRAWIB0iIiAdHx8kKDQsJCYxJx8fLT0tMTU3Ojo6Iys/RD84QzQ5Ojf/2wBDAQoKCg0MDRoPDxo3JR8lNzc3Nzc3Nzc3Nzc3Nzc3Nzc3Nzc3Nzc3Nzc3Nzc3Nzc3Nzc3Nzc3Nzc3Nzc3Nzc3Nzf/wAARCACdAKUDASIAAhEBAxEB/8QAHAAAAgIDAQEAAAAAAAAAAAAAAAYEBQEDBwII/8QAQhAAAQMCAwYCBwUGAwkAAAAAAQACAwQRBRIhBhMxQVFhFCIHMlJxgZGxFSNCocEzYnLR4fAWJHMlNDVDREVjdPH/xAAYAQADAQEAAAAAAAAAAAAAAAAAAQIDBP/EACERAAMBAAICAwEBAQAAAAAAAAABAhEDEiExBBMiQTJR/9oADAMBAAIRAxEAPwDijtXG3UrC75jmxmFYxC4TU7Y5beSWPRzT+q4vtFgVVgOIuo6rzW1ZIBo8dv5LNPToKtC3QUs9Rc08E01uO7jLrfJYmp54P28MsX+owt+qYaakLJ04rGZvVAaCEAg8x81mw5n5IDTCFlFj0RgzFllZA1XoNJOiB4eAFmyzp1XoAFIpI8gIsveXuvNrlA8PKwU07P7EYpjcLKkBtNSv1bLKDdw6hvMd0wyejSnjh1xCofJzcGNAv7knaXsnN9HNEJkxrY+tw2N80bxURN1OVtnAe7ml1rHPcGsa5zibAAXJPZNNP0S/BJoOMnw/VC6Hg2wdNBQxnERI6qeAXhjyA3shL7ELo2dSffK4hpIaLmw4BK+P4DTbSxsbVaCN2Zthr7rpw8cKSgmZGSJpT5jyA6KsowDGFlT/AODnSDheCQUFOyClp2Rsb8Fcs2fosQpZnVQYWsAFngWJPJbWNUmqkEdJGyMi4GZzh1/oplJeWOqb8CthuyWB0Ushiwqkc8vJLpIw8g/u34DsFb/YeFOFnYZRkf8Art/kttMbxtde5U1nBWn4Ia8lVJsxgUljJguHvtwzUzT+ih7Y+j7BsZrKOukiZTusBLHTeTeNA0B735jWyaoog9wa45W8yeS04hOwzNvmsCBH2t1VOsWkpNsVqb0a7LQt0wlsvUyTPcfqtjvRvss//s0YP7r3/wA0zVr3vwqqMFt6IH5fNl1sba8lu2elZNhNM4Z87Ghr87C03tfnx96qJdf0VV1FVvo+2ZopmvfgcDstnZXlxB+ZVJXbA4ZV7cCsbSwR4UYd4aRosDLe3D2dbroWIVTJa90br52tAvlsD1F/koMTg6rc0A5g3j2UcjcPC4/S0h/4JwKBrZRgdA0OFwRA1Rp9j8AkJL8Hotf/AAAJxieKmnZA91nNPlceahvaLqaQ5piizYjZyIlzcHpMx9pmYfIpfxL0cYbPtDR1NPG2CjDr1NMzRr7erl6X5rpLmjlx6KDU5Y3gv9ocEa0ijdDSRsiaGtDWgaADQWXiWlaRoNFbNbFJQROiaA5uknVRZG2TckKhXxLD4/N5NCljBdlcOo8ZmrxG502a8bD6sZPEhdArIQ5hNlQQRu+0C1vM81m319Gy/ROZBmFyEKzhpHFvmIaejtEJeSSgxzFo4gIWjM8nQ34KbhxzRNXPnzySTl7nFxJKe8Ekz0zPcjfJvfGpkvIgsVhuxxNhfosscMqr8WroqSnL5D7hzKdPEYROs84dJdhA/C4hXEKU8CrhUTTEDLmdcN6BNcD9EuOtRXLHVm9xOVVOKSZd32ddWM7vu0v45UMibd97crJctPA4o2ibizg/AqppeGh0Vted+Xx4K3waWeXDYXTRPicG2ALw646i3JKdbVsfgLruI3jmNYQL2N9L9uqasA8R9k0u+EZO7BaYwdWcrg87cV0fHrZ0w51lYRq2R/2oYy0hmVnmJ/i5fko1NIBibm9WrfjUNVHXskeGNhMQ5akB2vPjqPhdLU+J+HxIlrWkhwu/W/cLL5Leo1+NHZMdYX2eCOIOizILlRYJcwa4cHAEa8VJJuL80lWoTnDS45TccbKgxqsEL4A8+tJdxGpAA6fFXVS/KwnskjaGo3lUAD6o+qin/Dbijsx6wmsa1jXAtc1zfNr6wW+cNDWuaQb6kDkkbAcUMBEEhDmH1T0/om+ObOyxKueT+GfJxdaMS+ZhHZK2KPbTyOe42FxcpneQlXahl6SQ8/6qLelcS8l9hWLwOpGtnaJC3QOJ5IXPKOtlp2FjSbaFCWs6PoRDbqfiU37Oz/5cC/BJ7R5hy1KtcLrjSPyv9VNm1zqwfN+1kN3HgLlImP1r6qsLQ67Wm3FWNfjQdTmOFxJcLX4Jf1e8uIuSUm9FwcfV6y3wB27kDs4GtsvMp4p5QWDuEn4FiUVMH00zA0TMy7wNBLXA3BV5SVelnEA8wDwKPXkz5l2fotqia0Z1slrEga6UWc0Rtu1uY2F7E/op+I1gZHYHU8AoVLFSPwSomnmy1LHh0bLesl/pkxPRaVmfcbillI8lU11wdCLFwP5K69HFZUVVOKeWpldAPMxma1rkmwPRUc8fipGTF15GXuw6G2UgW6nVWWxMc2FQh8sUwYA1ocWEcAuniqVOHN8jjbvRu2rJikpHNOghmaLm+tgR9EsQYU2qoDNO12/qAHMefwcx/fdT9osXjqBTktJbG55DfaNrfLVVRxjNHfeuZMQCTku0G/Aa8LJXUvyacHHcp4Ttn65zB4SfR8brC/LsmLeXbfqEjRGRkr6lkwErX3LXcT/fRXNPi4MY3ujgLX6rn3DS416ixxCYMhJKQsRlL6h7j1V9iWKiUZI2Xvpc8Al2pOeQgjUngOSNNuGM9myij3kG9ZcSsebD226Xt7v1TLguIDdZHn3KhwaOaodLSU7ZHVAcJYslja1w7jp7PP5rdJJaTMY93PciQN4Zr9OSGvGjtJvBvbM063BVFtCQ6meCRYhQRiEsQ0eq6trHz6Pdp2S1synix6V44lCySMxQrOgi5r3t1W9r7ix49VDbcOPvUm3RNocs2gDmeCGanReGsK2RxlpU4aJm+I5ZWX9oK3eZBMSDY2t5RbgqfKVeytOcEcCAUkjHkfo8vzvF3m+ltV6eP8i+3LX81skjIYve7th9R03ZKMwzVeRerpxE1jj10U6k2jr3UgpfFSmEG4bfh8eKpcfaWQRkcM1j8v6KLhkjzyv8VrE+DPlpdnoxCV0zgTqb8SV5I1AuF5pA8uH3f5rbGzNKRpxA+aVzhfFe6SXavNxfVegwjgdFsnZlq5GjgHFbSywUNCVENkYMtzrYXVUSXnP1KYI4/JPJ7MZVIIi1tilhtD8GyhkdTTiVjWusLZXi4PvHP/4vVrG5597rDGHTut5jJbdLz6B5ukaXVQ5WlWU0WTXMDppZRKhoCaQJkA+sULxIfOhVg9Mupzc6c1tjhOUaFXb6I3PlQ2iPRb4YdyqYyyzY5uCtfBEH1UGiPRLqP7CCyLNwV49n3VO4c42qG2lcOSsnMIoYL8RcfmoqcIu9RmRv3a9RMzUFSOe6d9F7AzRLNJrBUM6xu+ikhV5EraQFtCyQmVtni7mNuLd1T4fOHWEb6mU9tPqVe7XjdYOSZp4buAG6Zma7s7Q2HfTVKmGShxAM9W//AE2kLpicRjz3+huoN6TmNHUZWjUyTCw+RKtYIhmaQOLgfzVLhcAfILUla+wvvJ5vK3vbN+iaKaG5YLG1x9UuSS/j34Zre29bIB7RW+YWZ8FrIviM3Z5W6q0asBpnkty4XK7m9zWKFJTi1wrOqjP2dTADjIXfIWUd7DltZNTqNFWFU4EGwC2gEhbHQOJ0CyIXjkn0LdkdzQAb8eqgVF3mytXU7nckCisPVT6i7FAYTmOiFeGj1PlQn1H3GR1B+6sCiseCZXUg6LwaMX4LbDi+wX/A9lnwIPJMApOyyKQdEYH2C6aDstFfDuqUafiTV4MdFVbQU4jpAQOqjkn8lTeso4DeDVbcMbnfI082kKNS/sipmC61Rb1K5yxf2+gFPs+5zql9Pd4AtHmEnZ2hsOd9OCQMMe3OL1U3uij/AKLr/pKiFPsnVONZHTBxDbSMuJtfU7X69lyTC5LP1rGt1/5Ud/0XbKOTkrWNuBQNqKuJgixGc3uDI8tYO5FxcfBO0VF940jhmH1StspG2pxOnjDq+qJdfLlLGaczoNF0sUYB4cEWiuOsQkRi9fMbfjK91WpaOpXiEnx838RWyTzStauJnSWj6bPS07egJWt1FpwV5R0uenYbclvNGOi6In8mbvGLYoOyDQdkyeEb0Xk0ovwV4L7BcFEOiyaO6YDSDojwY6JdQ+wXvBdkJh8H2Qn1F9hemAdFjcDopCFphz6yP4cdFnw46LehAayPuB0VRtRTg4W5wHB31V+oWLxb7Dahlr+S4+Gqi1ssqKxo5pSnyOHdTcDP+0mjq4fVV8Hkne3oSrDAgTjcLQOLgVyJHW2XPpQG52KxHJU08GZoaRUC4lufUbqLOPI6+5cRwqXLJbxlLHr+BoJ+q7z6RwTsViuV1OPuTfxHqkdB+8eXdcIwpxjkBMlLD79f1XcjhH/YkCbG6Zrqmrqdb5Io8rfe5wA0Hv1XVpIgI3nj5SuYbBSCXG6dprny6E7uCMAe9x6Lqkv7F/8ACUUNezlkX+/Tke2Vs/6pg6rxHpWVH8ZW6gj8TisUY18wXCztR0HD6fLRxXGuW5UgwDotsbcjGtHIWXpdqWLDjdNsj7gdEeHHRSEJi1kfcDojw4UhCA1kfcDohSEIDWCEIQIEIQgAWHAFpB4EarKweCAOW4rD4PGJWEWu6ymbN/8AHYyeSl+kGhdDPFiDAcjrNfbkVW7P1Abi0T/atr8VxtdXh1y+0jdt7GZdj8WYIoJT4Z5yTmzTp169O64Fg4cxwIjpouGrjf8AVfQW2cHidlMVjFPFUk0r7RSmzXacyvnzBIyS0tpY23sbyPuV2I5Dpvo+kLsZja6sjdZriI4GcdOZubBdOfqxw7Lm/o9LvtcNdNA37s/dxMN3e88h/JdJIuEUBymY7rEKpp9sq52IpzUYk+oIu2MGx7qnxproMbq43cbn6px2DhY3CTIOL3m5XJC2sOq6/IyjgsoQus5QQhCABCEIAEIQgAQhCABCEIAEIQgCNXUcVdSyU9Q3NG8WPbuueu2YxjDcWjbTw+Ipg8ZJWOGgv+ILpaxlHRRUKippz6IOL0LMTwiroJmNe2ogdG5rjobi2tl88NwDHcHqnU1Xs5WSyRWDpGRulY/uC0W/vgvpWyALK14JOd+jGixTfyVlXhxoKbJlaJI8j5T7jqAO9l0RFtVlACFt/hj4qmPFYmkxkZJ7fh6E9lb7AzMfg27a4FzHnMByTG9jXtLXAFrhYgi4KjYfhtHhzXsoadkDXuzODBxKz6frsX3/AD1JiEIWhAIQhAAhCEACEIQB/9k="/>
          <p:cNvSpPr>
            <a:spLocks noChangeAspect="1" noChangeArrowheads="1"/>
          </p:cNvSpPr>
          <p:nvPr/>
        </p:nvSpPr>
        <p:spPr bwMode="auto">
          <a:xfrm>
            <a:off x="215900" y="-498475"/>
            <a:ext cx="1400175" cy="13335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eg;base64,/9j/4AAQSkZJRgABAQAAAQABAAD/2wBDAAkGBwgHBgkIBwgKCgkLDRYPDQwMDRsUFRAWIB0iIiAdHx8kKDQsJCYxJx8fLT0tMTU3Ojo6Iys/RD84QzQ5Ojf/2wBDAQoKCg0MDRoPDxo3JR8lNzc3Nzc3Nzc3Nzc3Nzc3Nzc3Nzc3Nzc3Nzc3Nzc3Nzc3Nzc3Nzc3Nzc3Nzc3Nzc3Nzf/wAARCACdAKUDASIAAhEBAxEB/8QAHAAAAgIDAQEAAAAAAAAAAAAAAAYEBQEDBwII/8QAQhAAAQMCAwYCBwUGAwkAAAAAAQACAwQRBRIhBhMxQVFhFCIHMlJxgZGxFSNCocEzYnLR4fAWJHMlNDVDREVjdPH/xAAYAQADAQEAAAAAAAAAAAAAAAAAAQIDBP/EACERAAMBAAICAwEBAQAAAAAAAAABAhEDEiExBBMiQTJR/9oADAMBAAIRAxEAPwDijtXG3UrC75jmxmFYxC4TU7Y5beSWPRzT+q4vtFgVVgOIuo6rzW1ZIBo8dv5LNPToKtC3QUs9Rc08E01uO7jLrfJYmp54P28MsX+owt+qYaakLJ04rGZvVAaCEAg8x81mw5n5IDTCFlFj0RgzFllZA1XoNJOiB4eAFmyzp1XoAFIpI8gIsveXuvNrlA8PKwU07P7EYpjcLKkBtNSv1bLKDdw6hvMd0wyejSnjh1xCofJzcGNAv7knaXsnN9HNEJkxrY+tw2N80bxURN1OVtnAe7ml1rHPcGsa5zibAAXJPZNNP0S/BJoOMnw/VC6Hg2wdNBQxnERI6qeAXhjyA3shL7ELo2dSffK4hpIaLmw4BK+P4DTbSxsbVaCN2Zthr7rpw8cKSgmZGSJpT5jyA6KsowDGFlT/AODnSDheCQUFOyClp2Rsb8Fcs2fosQpZnVQYWsAFngWJPJbWNUmqkEdJGyMi4GZzh1/oplJeWOqb8CthuyWB0Ushiwqkc8vJLpIw8g/u34DsFb/YeFOFnYZRkf8Art/kttMbxtde5U1nBWn4Ia8lVJsxgUljJguHvtwzUzT+ih7Y+j7BsZrKOukiZTusBLHTeTeNA0B735jWyaoog9wa45W8yeS04hOwzNvmsCBH2t1VOsWkpNsVqb0a7LQt0wlsvUyTPcfqtjvRvss//s0YP7r3/wA0zVr3vwqqMFt6IH5fNl1sba8lu2elZNhNM4Z87Ghr87C03tfnx96qJdf0VV1FVvo+2ZopmvfgcDstnZXlxB+ZVJXbA4ZV7cCsbSwR4UYd4aRosDLe3D2dbroWIVTJa90br52tAvlsD1F/koMTg6rc0A5g3j2UcjcPC4/S0h/4JwKBrZRgdA0OFwRA1Rp9j8AkJL8Hotf/AAAJxieKmnZA91nNPlceahvaLqaQ5piizYjZyIlzcHpMx9pmYfIpfxL0cYbPtDR1NPG2CjDr1NMzRr7erl6X5rpLmjlx6KDU5Y3gv9ocEa0ijdDSRsiaGtDWgaADQWXiWlaRoNFbNbFJQROiaA5uknVRZG2TckKhXxLD4/N5NCljBdlcOo8ZmrxG502a8bD6sZPEhdArIQ5hNlQQRu+0C1vM81m319Gy/ROZBmFyEKzhpHFvmIaejtEJeSSgxzFo4gIWjM8nQ34KbhxzRNXPnzySTl7nFxJKe8Ekz0zPcjfJvfGpkvIgsVhuxxNhfosscMqr8WroqSnL5D7hzKdPEYROs84dJdhA/C4hXEKU8CrhUTTEDLmdcN6BNcD9EuOtRXLHVm9xOVVOKSZd32ddWM7vu0v45UMibd97crJctPA4o2ibizg/AqppeGh0Vted+Xx4K3waWeXDYXTRPicG2ALw646i3JKdbVsfgLruI3jmNYQL2N9L9uqasA8R9k0u+EZO7BaYwdWcrg87cV0fHrZ0w51lYRq2R/2oYy0hmVnmJ/i5fko1NIBibm9WrfjUNVHXskeGNhMQ5akB2vPjqPhdLU+J+HxIlrWkhwu/W/cLL5Leo1+NHZMdYX2eCOIOizILlRYJcwa4cHAEa8VJJuL80lWoTnDS45TccbKgxqsEL4A8+tJdxGpAA6fFXVS/KwnskjaGo3lUAD6o+qin/Dbijsx6wmsa1jXAtc1zfNr6wW+cNDWuaQb6kDkkbAcUMBEEhDmH1T0/om+ObOyxKueT+GfJxdaMS+ZhHZK2KPbTyOe42FxcpneQlXahl6SQ8/6qLelcS8l9hWLwOpGtnaJC3QOJ5IXPKOtlp2FjSbaFCWs6PoRDbqfiU37Oz/5cC/BJ7R5hy1KtcLrjSPyv9VNm1zqwfN+1kN3HgLlImP1r6qsLQ67Wm3FWNfjQdTmOFxJcLX4Jf1e8uIuSUm9FwcfV6y3wB27kDs4GtsvMp4p5QWDuEn4FiUVMH00zA0TMy7wNBLXA3BV5SVelnEA8wDwKPXkz5l2fotqia0Z1slrEga6UWc0Rtu1uY2F7E/op+I1gZHYHU8AoVLFSPwSomnmy1LHh0bLesl/pkxPRaVmfcbillI8lU11wdCLFwP5K69HFZUVVOKeWpldAPMxma1rkmwPRUc8fipGTF15GXuw6G2UgW6nVWWxMc2FQh8sUwYA1ocWEcAuniqVOHN8jjbvRu2rJikpHNOghmaLm+tgR9EsQYU2qoDNO12/qAHMefwcx/fdT9osXjqBTktJbG55DfaNrfLVVRxjNHfeuZMQCTku0G/Aa8LJXUvyacHHcp4Ttn65zB4SfR8brC/LsmLeXbfqEjRGRkr6lkwErX3LXcT/fRXNPi4MY3ujgLX6rn3DS416ixxCYMhJKQsRlL6h7j1V9iWKiUZI2Xvpc8Al2pOeQgjUngOSNNuGM9myij3kG9ZcSsebD226Xt7v1TLguIDdZHn3KhwaOaodLSU7ZHVAcJYslja1w7jp7PP5rdJJaTMY93PciQN4Zr9OSGvGjtJvBvbM063BVFtCQ6meCRYhQRiEsQ0eq6trHz6Pdp2S1synix6V44lCySMxQrOgi5r3t1W9r7ix49VDbcOPvUm3RNocs2gDmeCGanReGsK2RxlpU4aJm+I5ZWX9oK3eZBMSDY2t5RbgqfKVeytOcEcCAUkjHkfo8vzvF3m+ltV6eP8i+3LX81skjIYve7th9R03ZKMwzVeRerpxE1jj10U6k2jr3UgpfFSmEG4bfh8eKpcfaWQRkcM1j8v6KLhkjzyv8VrE+DPlpdnoxCV0zgTqb8SV5I1AuF5pA8uH3f5rbGzNKRpxA+aVzhfFe6SXavNxfVegwjgdFsnZlq5GjgHFbSywUNCVENkYMtzrYXVUSXnP1KYI4/JPJ7MZVIIi1tilhtD8GyhkdTTiVjWusLZXi4PvHP/4vVrG5597rDGHTut5jJbdLz6B5ukaXVQ5WlWU0WTXMDppZRKhoCaQJkA+sULxIfOhVg9Mupzc6c1tjhOUaFXb6I3PlQ2iPRb4YdyqYyyzY5uCtfBEH1UGiPRLqP7CCyLNwV49n3VO4c42qG2lcOSsnMIoYL8RcfmoqcIu9RmRv3a9RMzUFSOe6d9F7AzRLNJrBUM6xu+ikhV5EraQFtCyQmVtni7mNuLd1T4fOHWEb6mU9tPqVe7XjdYOSZp4buAG6Zma7s7Q2HfTVKmGShxAM9W//AE2kLpicRjz3+huoN6TmNHUZWjUyTCw+RKtYIhmaQOLgfzVLhcAfILUla+wvvJ5vK3vbN+iaKaG5YLG1x9UuSS/j34Zre29bIB7RW+YWZ8FrIviM3Z5W6q0asBpnkty4XK7m9zWKFJTi1wrOqjP2dTADjIXfIWUd7DltZNTqNFWFU4EGwC2gEhbHQOJ0CyIXjkn0LdkdzQAb8eqgVF3mytXU7nckCisPVT6i7FAYTmOiFeGj1PlQn1H3GR1B+6sCiseCZXUg6LwaMX4LbDi+wX/A9lnwIPJMApOyyKQdEYH2C6aDstFfDuqUafiTV4MdFVbQU4jpAQOqjkn8lTeso4DeDVbcMbnfI082kKNS/sipmC61Rb1K5yxf2+gFPs+5zql9Pd4AtHmEnZ2hsOd9OCQMMe3OL1U3uij/AKLr/pKiFPsnVONZHTBxDbSMuJtfU7X69lyTC5LP1rGt1/5Ud/0XbKOTkrWNuBQNqKuJgixGc3uDI8tYO5FxcfBO0VF940jhmH1StspG2pxOnjDq+qJdfLlLGaczoNF0sUYB4cEWiuOsQkRi9fMbfjK91WpaOpXiEnx838RWyTzStauJnSWj6bPS07egJWt1FpwV5R0uenYbclvNGOi6In8mbvGLYoOyDQdkyeEb0Xk0ovwV4L7BcFEOiyaO6YDSDojwY6JdQ+wXvBdkJh8H2Qn1F9hemAdFjcDopCFphz6yP4cdFnw46LehAayPuB0VRtRTg4W5wHB31V+oWLxb7Dahlr+S4+Gqi1ssqKxo5pSnyOHdTcDP+0mjq4fVV8Hkne3oSrDAgTjcLQOLgVyJHW2XPpQG52KxHJU08GZoaRUC4lufUbqLOPI6+5cRwqXLJbxlLHr+BoJ+q7z6RwTsViuV1OPuTfxHqkdB+8eXdcIwpxjkBMlLD79f1XcjhH/YkCbG6Zrqmrqdb5Io8rfe5wA0Hv1XVpIgI3nj5SuYbBSCXG6dprny6E7uCMAe9x6Lqkv7F/8ACUUNezlkX+/Tke2Vs/6pg6rxHpWVH8ZW6gj8TisUY18wXCztR0HD6fLRxXGuW5UgwDotsbcjGtHIWXpdqWLDjdNsj7gdEeHHRSEJi1kfcDojw4UhCA1kfcDohSEIDWCEIQIEIQgAWHAFpB4EarKweCAOW4rD4PGJWEWu6ymbN/8AHYyeSl+kGhdDPFiDAcjrNfbkVW7P1Abi0T/atr8VxtdXh1y+0jdt7GZdj8WYIoJT4Z5yTmzTp169O64Fg4cxwIjpouGrjf8AVfQW2cHidlMVjFPFUk0r7RSmzXacyvnzBIyS0tpY23sbyPuV2I5Dpvo+kLsZja6sjdZriI4GcdOZubBdOfqxw7Lm/o9LvtcNdNA37s/dxMN3e88h/JdJIuEUBymY7rEKpp9sq52IpzUYk+oIu2MGx7qnxproMbq43cbn6px2DhY3CTIOL3m5XJC2sOq6/IyjgsoQus5QQhCABCEIAEIQgAQhCABCEIAEIQgCNXUcVdSyU9Q3NG8WPbuueu2YxjDcWjbTw+Ipg8ZJWOGgv+ILpaxlHRRUKippz6IOL0LMTwiroJmNe2ogdG5rjobi2tl88NwDHcHqnU1Xs5WSyRWDpGRulY/uC0W/vgvpWyALK14JOd+jGixTfyVlXhxoKbJlaJI8j5T7jqAO9l0RFtVlACFt/hj4qmPFYmkxkZJ7fh6E9lb7AzMfg27a4FzHnMByTG9jXtLXAFrhYgi4KjYfhtHhzXsoadkDXuzODBxKz6frsX3/AD1JiEIWhAIQhAAhCEACEIQB/9k="/>
          <p:cNvSpPr>
            <a:spLocks noChangeAspect="1" noChangeArrowheads="1"/>
          </p:cNvSpPr>
          <p:nvPr/>
        </p:nvSpPr>
        <p:spPr bwMode="auto">
          <a:xfrm>
            <a:off x="368300" y="-346075"/>
            <a:ext cx="1400175" cy="13335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descr="C:\Users\dr niraj\Pictures\DENTAL\untitleds.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10496" y="1219200"/>
            <a:ext cx="3135086" cy="29830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98729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914400"/>
            <a:ext cx="5714999" cy="5745163"/>
          </a:xfrm>
        </p:spPr>
        <p:txBody>
          <a:bodyPr>
            <a:normAutofit/>
          </a:bodyPr>
          <a:lstStyle/>
          <a:p>
            <a:r>
              <a:rPr lang="en-US" dirty="0" smtClean="0">
                <a:solidFill>
                  <a:srgbClr val="C00000"/>
                </a:solidFill>
                <a:latin typeface="Britannic Bold" pitchFamily="34" charset="0"/>
              </a:rPr>
              <a:t>Removable Partial Denture –</a:t>
            </a:r>
          </a:p>
          <a:p>
            <a:pPr marL="0" indent="0">
              <a:buNone/>
            </a:pPr>
            <a:r>
              <a:rPr lang="en-US" dirty="0" smtClean="0">
                <a:solidFill>
                  <a:srgbClr val="C00000"/>
                </a:solidFill>
                <a:latin typeface="Britannic Bold" pitchFamily="34" charset="0"/>
              </a:rPr>
              <a:t> </a:t>
            </a:r>
            <a:r>
              <a:rPr lang="en-US" sz="2400" dirty="0">
                <a:latin typeface="Comic Sans MS" pitchFamily="66" charset="0"/>
              </a:rPr>
              <a:t>a prosthesis </a:t>
            </a:r>
            <a:r>
              <a:rPr lang="en-US" sz="2400" dirty="0" smtClean="0">
                <a:latin typeface="Comic Sans MS" pitchFamily="66" charset="0"/>
              </a:rPr>
              <a:t>that replaces </a:t>
            </a:r>
            <a:r>
              <a:rPr lang="en-US" sz="2400" dirty="0">
                <a:latin typeface="Comic Sans MS" pitchFamily="66" charset="0"/>
              </a:rPr>
              <a:t>some teeth in a partially dentate arch, </a:t>
            </a:r>
            <a:r>
              <a:rPr lang="en-US" sz="2400" dirty="0" smtClean="0">
                <a:latin typeface="Comic Sans MS" pitchFamily="66" charset="0"/>
              </a:rPr>
              <a:t>and can </a:t>
            </a:r>
            <a:r>
              <a:rPr lang="en-US" sz="2400" dirty="0">
                <a:latin typeface="Comic Sans MS" pitchFamily="66" charset="0"/>
              </a:rPr>
              <a:t>be removed from the mouth and replaced at will</a:t>
            </a:r>
            <a:r>
              <a:rPr lang="en-US" sz="2400" dirty="0" smtClean="0">
                <a:latin typeface="Comic Sans MS" pitchFamily="66" charset="0"/>
              </a:rPr>
              <a:t>.</a:t>
            </a:r>
          </a:p>
          <a:p>
            <a:pPr marL="0" indent="0">
              <a:buNone/>
            </a:pPr>
            <a:endParaRPr lang="en-US" sz="2400" dirty="0">
              <a:latin typeface="Comic Sans MS" pitchFamily="66" charset="0"/>
            </a:endParaRPr>
          </a:p>
          <a:p>
            <a:r>
              <a:rPr lang="en-US" sz="3000" dirty="0" smtClean="0">
                <a:latin typeface="Comic Sans MS" pitchFamily="66" charset="0"/>
              </a:rPr>
              <a:t>Tooth </a:t>
            </a:r>
            <a:r>
              <a:rPr lang="en-US" sz="3000" dirty="0">
                <a:latin typeface="Comic Sans MS" pitchFamily="66" charset="0"/>
              </a:rPr>
              <a:t>supported </a:t>
            </a:r>
          </a:p>
          <a:p>
            <a:r>
              <a:rPr lang="en-US" sz="3000" dirty="0" smtClean="0">
                <a:latin typeface="Comic Sans MS" pitchFamily="66" charset="0"/>
              </a:rPr>
              <a:t>Tooth and tissue supported</a:t>
            </a:r>
          </a:p>
          <a:p>
            <a:pPr marL="0" indent="0">
              <a:buNone/>
            </a:pPr>
            <a:r>
              <a:rPr lang="en-US" sz="2400" dirty="0" smtClean="0">
                <a:latin typeface="Comic Sans MS" pitchFamily="66" charset="0"/>
              </a:rPr>
              <a:t>     ( </a:t>
            </a:r>
            <a:r>
              <a:rPr lang="en-US" dirty="0" smtClean="0">
                <a:latin typeface="Comic Sans MS" pitchFamily="66" charset="0"/>
              </a:rPr>
              <a:t>Distal Extension RPD</a:t>
            </a:r>
            <a:r>
              <a:rPr lang="en-US" sz="2400" dirty="0" smtClean="0">
                <a:latin typeface="Comic Sans MS" pitchFamily="66" charset="0"/>
              </a:rPr>
              <a:t>)</a:t>
            </a:r>
          </a:p>
          <a:p>
            <a:endParaRPr lang="en-US" sz="2800" dirty="0" smtClean="0">
              <a:latin typeface="Comic Sans MS" pitchFamily="66" charset="0"/>
            </a:endParaRPr>
          </a:p>
        </p:txBody>
      </p:sp>
      <p:pic>
        <p:nvPicPr>
          <p:cNvPr id="3074" name="Picture 2" descr="E:\DOCUMENTS\RPD\cast partial photo\IMG_599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43600" y="533400"/>
            <a:ext cx="2937647" cy="2203011"/>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E:\DOCUMENTS\RPD\cast partial photo\IMG_599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7023" y="2705298"/>
            <a:ext cx="2590800" cy="1942902"/>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6"/>
          <p:cNvPicPr>
            <a:picLocks noChangeAspect="1" noChangeArrowheads="1"/>
          </p:cNvPicPr>
          <p:nvPr/>
        </p:nvPicPr>
        <p:blipFill rotWithShape="1">
          <a:blip r:embed="rId4"/>
          <a:srcRect l="17958" t="6814" r="9027" b="11368"/>
          <a:stretch/>
        </p:blipFill>
        <p:spPr bwMode="auto">
          <a:xfrm>
            <a:off x="6117023" y="4648199"/>
            <a:ext cx="2474188" cy="1848307"/>
          </a:xfrm>
          <a:prstGeom prst="rect">
            <a:avLst/>
          </a:prstGeom>
          <a:noFill/>
          <a:ln w="9525">
            <a:noFill/>
            <a:miter lim="800000"/>
            <a:headEnd/>
            <a:tailEnd/>
          </a:ln>
        </p:spPr>
      </p:pic>
    </p:spTree>
    <p:extLst>
      <p:ext uri="{BB962C8B-B14F-4D97-AF65-F5344CB8AC3E}">
        <p14:creationId xmlns:p14="http://schemas.microsoft.com/office/powerpoint/2010/main" xmlns="" val="564696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solidFill>
                  <a:srgbClr val="7030A0"/>
                </a:solidFill>
                <a:latin typeface="Britannic Bold" pitchFamily="34" charset="0"/>
              </a:rPr>
              <a:t>          </a:t>
            </a:r>
            <a:br>
              <a:rPr lang="en-US" dirty="0" smtClean="0">
                <a:solidFill>
                  <a:srgbClr val="7030A0"/>
                </a:solidFill>
                <a:latin typeface="Britannic Bold" pitchFamily="34" charset="0"/>
              </a:rPr>
            </a:br>
            <a:endParaRPr lang="en-US" dirty="0">
              <a:solidFill>
                <a:srgbClr val="7030A0"/>
              </a:solidFill>
            </a:endParaRPr>
          </a:p>
        </p:txBody>
      </p:sp>
      <p:sp>
        <p:nvSpPr>
          <p:cNvPr id="4" name="Rectangle 5"/>
          <p:cNvSpPr txBox="1">
            <a:spLocks noChangeArrowheads="1"/>
          </p:cNvSpPr>
          <p:nvPr/>
        </p:nvSpPr>
        <p:spPr>
          <a:xfrm>
            <a:off x="381000" y="1371600"/>
            <a:ext cx="8001000" cy="51816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Char char="§"/>
              <a:tabLst/>
              <a:defRPr/>
            </a:pPr>
            <a:r>
              <a:rPr lang="en-US" sz="2800" dirty="0" smtClean="0">
                <a:latin typeface="Comic Sans MS" pitchFamily="66" charset="0"/>
                <a:ea typeface="Arial Unicode MS" pitchFamily="34" charset="-128"/>
                <a:cs typeface="Arial Unicode MS" pitchFamily="34" charset="-128"/>
              </a:rPr>
              <a:t>RPD retained by clasps</a:t>
            </a:r>
          </a:p>
          <a:p>
            <a:pPr marL="342900" marR="0" lvl="0" indent="-342900" algn="l" defTabSz="914400" rtl="0" eaLnBrk="1" fontAlgn="auto" latinLnBrk="0" hangingPunct="1">
              <a:lnSpc>
                <a:spcPct val="80000"/>
              </a:lnSpc>
              <a:spcBef>
                <a:spcPct val="20000"/>
              </a:spcBef>
              <a:spcAft>
                <a:spcPts val="0"/>
              </a:spcAft>
              <a:buClrTx/>
              <a:buSzTx/>
              <a:tabLst/>
              <a:defRPr/>
            </a:pPr>
            <a:r>
              <a:rPr lang="en-US" sz="2800" dirty="0" smtClean="0">
                <a:latin typeface="Comic Sans MS" pitchFamily="66" charset="0"/>
                <a:ea typeface="Arial Unicode MS" pitchFamily="34" charset="-128"/>
                <a:cs typeface="Arial Unicode MS" pitchFamily="34" charset="-128"/>
              </a:rPr>
              <a:t>  (= retainer).</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Char char="§"/>
              <a:tabLst/>
              <a:defRPr/>
            </a:pPr>
            <a:endParaRPr kumimoji="0" lang="en-US" sz="2800" b="0" i="0" strike="noStrike" kern="1200" cap="none" spc="0" normalizeH="0" baseline="0" noProof="0" dirty="0" smtClean="0">
              <a:ln>
                <a:noFill/>
              </a:ln>
              <a:solidFill>
                <a:schemeClr val="tx1"/>
              </a:solidFill>
              <a:effectLst/>
              <a:uLnTx/>
              <a:uFillTx/>
              <a:latin typeface="Comic Sans MS" pitchFamily="66" charset="0"/>
              <a:ea typeface="Arial Unicode MS" pitchFamily="34" charset="-128"/>
              <a:cs typeface="Arial Unicode MS" pitchFamily="34" charset="-128"/>
            </a:endParaRP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Char char="§"/>
              <a:tabLst/>
              <a:defRPr/>
            </a:pPr>
            <a:r>
              <a:rPr lang="en-US" sz="2800" dirty="0" smtClean="0">
                <a:latin typeface="Comic Sans MS" pitchFamily="66" charset="0"/>
                <a:ea typeface="Arial Unicode MS" pitchFamily="34" charset="-128"/>
                <a:cs typeface="Arial Unicode MS" pitchFamily="34" charset="-128"/>
              </a:rPr>
              <a:t>Planned RPD</a:t>
            </a:r>
          </a:p>
          <a:p>
            <a:pPr marL="342900" marR="0" lvl="0" indent="-342900" algn="l" defTabSz="914400" rtl="0" eaLnBrk="1" fontAlgn="auto" latinLnBrk="0" hangingPunct="1">
              <a:lnSpc>
                <a:spcPct val="80000"/>
              </a:lnSpc>
              <a:spcBef>
                <a:spcPct val="20000"/>
              </a:spcBef>
              <a:spcAft>
                <a:spcPts val="0"/>
              </a:spcAft>
              <a:buClrTx/>
              <a:buSzTx/>
              <a:buFont typeface="Wingdings" pitchFamily="2" charset="2"/>
              <a:buChar char="§"/>
              <a:tabLst/>
              <a:defRPr/>
            </a:pPr>
            <a:r>
              <a:rPr kumimoji="0" lang="en-US" sz="2800" b="0" i="0" strike="noStrike" kern="1200" cap="none" spc="0" normalizeH="0" baseline="0" noProof="0" dirty="0" smtClean="0">
                <a:ln>
                  <a:noFill/>
                </a:ln>
                <a:solidFill>
                  <a:schemeClr val="tx1"/>
                </a:solidFill>
                <a:effectLst/>
                <a:uLnTx/>
                <a:uFillTx/>
                <a:latin typeface="Comic Sans MS" pitchFamily="66" charset="0"/>
                <a:ea typeface="Arial Unicode MS" pitchFamily="34" charset="-128"/>
                <a:cs typeface="Arial Unicode MS" pitchFamily="34" charset="-128"/>
              </a:rPr>
              <a:t>Unplanned</a:t>
            </a:r>
            <a:r>
              <a:rPr lang="en-US" sz="2800" dirty="0" smtClean="0">
                <a:latin typeface="Comic Sans MS" pitchFamily="66" charset="0"/>
                <a:ea typeface="Arial Unicode MS" pitchFamily="34" charset="-128"/>
                <a:cs typeface="Arial Unicode MS" pitchFamily="34" charset="-128"/>
              </a:rPr>
              <a:t> / </a:t>
            </a:r>
            <a:r>
              <a:rPr kumimoji="0" lang="en-US" sz="2800" b="0" i="0" strike="noStrike" kern="1200" cap="none" spc="0" normalizeH="0" noProof="0" dirty="0" smtClean="0">
                <a:ln>
                  <a:noFill/>
                </a:ln>
                <a:solidFill>
                  <a:schemeClr val="tx1"/>
                </a:solidFill>
                <a:effectLst/>
                <a:uLnTx/>
                <a:uFillTx/>
                <a:latin typeface="Comic Sans MS" pitchFamily="66" charset="0"/>
                <a:ea typeface="Arial Unicode MS" pitchFamily="34" charset="-128"/>
                <a:cs typeface="Arial Unicode MS" pitchFamily="34" charset="-128"/>
              </a:rPr>
              <a:t>tissue supported RPD</a:t>
            </a:r>
          </a:p>
          <a:p>
            <a:pPr marL="342900" marR="0" lvl="0" indent="-342900" algn="l" defTabSz="914400" rtl="0" eaLnBrk="1" fontAlgn="auto" latinLnBrk="0" hangingPunct="1">
              <a:lnSpc>
                <a:spcPct val="80000"/>
              </a:lnSpc>
              <a:spcBef>
                <a:spcPct val="20000"/>
              </a:spcBef>
              <a:spcAft>
                <a:spcPts val="0"/>
              </a:spcAft>
              <a:buClrTx/>
              <a:buSzTx/>
              <a:tabLst/>
              <a:defRPr/>
            </a:pPr>
            <a:r>
              <a:rPr lang="en-US" sz="2800" dirty="0" smtClean="0">
                <a:latin typeface="Comic Sans MS" pitchFamily="66" charset="0"/>
                <a:ea typeface="Arial Unicode MS" pitchFamily="34" charset="-128"/>
                <a:cs typeface="Arial Unicode MS" pitchFamily="34" charset="-128"/>
              </a:rPr>
              <a:t>         clasps of orthodontic wires </a:t>
            </a:r>
          </a:p>
          <a:p>
            <a:pPr marL="342900" marR="0" lvl="0" indent="-342900" algn="l" defTabSz="914400" rtl="0" eaLnBrk="1" fontAlgn="auto" latinLnBrk="0" hangingPunct="1">
              <a:lnSpc>
                <a:spcPct val="80000"/>
              </a:lnSpc>
              <a:spcBef>
                <a:spcPct val="20000"/>
              </a:spcBef>
              <a:spcAft>
                <a:spcPts val="0"/>
              </a:spcAft>
              <a:buClrTx/>
              <a:buSzTx/>
              <a:tabLst/>
              <a:defRPr/>
            </a:pPr>
            <a:endParaRPr lang="en-US" sz="2800" dirty="0">
              <a:latin typeface="Comic Sans MS" pitchFamily="66" charset="0"/>
              <a:ea typeface="Arial Unicode MS" pitchFamily="34" charset="-128"/>
              <a:cs typeface="Arial Unicode MS" pitchFamily="34" charset="-128"/>
            </a:endParaRPr>
          </a:p>
          <a:p>
            <a:pPr marL="342900" marR="0" lvl="0" indent="-342900" algn="l" defTabSz="914400" rtl="0" eaLnBrk="1" fontAlgn="auto" latinLnBrk="0" hangingPunct="1">
              <a:lnSpc>
                <a:spcPct val="80000"/>
              </a:lnSpc>
              <a:spcBef>
                <a:spcPct val="20000"/>
              </a:spcBef>
              <a:spcAft>
                <a:spcPts val="0"/>
              </a:spcAft>
              <a:buClrTx/>
              <a:buSzTx/>
              <a:tabLst/>
              <a:defRPr/>
            </a:pPr>
            <a:r>
              <a:rPr lang="en-US" sz="2800" dirty="0" smtClean="0">
                <a:latin typeface="Comic Sans MS" pitchFamily="66" charset="0"/>
                <a:ea typeface="Arial Unicode MS" pitchFamily="34" charset="-128"/>
                <a:cs typeface="Arial Unicode MS" pitchFamily="34" charset="-128"/>
              </a:rPr>
              <a:t>             orthodontic forces</a:t>
            </a:r>
          </a:p>
          <a:p>
            <a:pPr marL="342900" marR="0" lvl="0" indent="-342900" algn="l" defTabSz="914400" rtl="0" eaLnBrk="1" fontAlgn="auto" latinLnBrk="0" hangingPunct="1">
              <a:lnSpc>
                <a:spcPct val="80000"/>
              </a:lnSpc>
              <a:spcBef>
                <a:spcPct val="20000"/>
              </a:spcBef>
              <a:spcAft>
                <a:spcPts val="0"/>
              </a:spcAft>
              <a:buClrTx/>
              <a:buSzTx/>
              <a:tabLst/>
              <a:defRPr/>
            </a:pPr>
            <a:endParaRPr lang="en-US" sz="2800" dirty="0">
              <a:latin typeface="Comic Sans MS" pitchFamily="66" charset="0"/>
              <a:ea typeface="Arial Unicode MS" pitchFamily="34" charset="-128"/>
              <a:cs typeface="Arial Unicode MS" pitchFamily="34" charset="-128"/>
            </a:endParaRPr>
          </a:p>
          <a:p>
            <a:pPr marL="342900" marR="0" lvl="0" indent="-342900" algn="l" defTabSz="914400" rtl="0" eaLnBrk="1" fontAlgn="auto" latinLnBrk="0" hangingPunct="1">
              <a:lnSpc>
                <a:spcPct val="80000"/>
              </a:lnSpc>
              <a:spcBef>
                <a:spcPct val="20000"/>
              </a:spcBef>
              <a:spcAft>
                <a:spcPts val="0"/>
              </a:spcAft>
              <a:buClrTx/>
              <a:buSzTx/>
              <a:tabLst/>
              <a:defRPr/>
            </a:pPr>
            <a:r>
              <a:rPr lang="en-US" sz="2800" dirty="0">
                <a:latin typeface="Comic Sans MS" pitchFamily="66" charset="0"/>
                <a:ea typeface="Arial Unicode MS" pitchFamily="34" charset="-128"/>
                <a:cs typeface="Arial Unicode MS" pitchFamily="34" charset="-128"/>
              </a:rPr>
              <a:t> </a:t>
            </a:r>
            <a:r>
              <a:rPr lang="en-US" sz="2800" dirty="0" smtClean="0">
                <a:latin typeface="Comic Sans MS" pitchFamily="66" charset="0"/>
                <a:ea typeface="Arial Unicode MS" pitchFamily="34" charset="-128"/>
                <a:cs typeface="Arial Unicode MS" pitchFamily="34" charset="-128"/>
              </a:rPr>
              <a:t>            movement of tooth</a:t>
            </a:r>
          </a:p>
          <a:p>
            <a:pPr marL="342900" marR="0" lvl="0" indent="-342900" algn="l" defTabSz="914400" rtl="0" eaLnBrk="1" fontAlgn="auto" latinLnBrk="0" hangingPunct="1">
              <a:lnSpc>
                <a:spcPct val="80000"/>
              </a:lnSpc>
              <a:spcBef>
                <a:spcPct val="20000"/>
              </a:spcBef>
              <a:spcAft>
                <a:spcPts val="0"/>
              </a:spcAft>
              <a:buClrTx/>
              <a:buSzTx/>
              <a:tabLst/>
              <a:defRPr/>
            </a:pPr>
            <a:r>
              <a:rPr lang="en-US" sz="2800" dirty="0" smtClean="0">
                <a:latin typeface="Comic Sans MS" pitchFamily="66" charset="0"/>
                <a:ea typeface="Arial Unicode MS" pitchFamily="34" charset="-128"/>
                <a:cs typeface="Arial Unicode MS" pitchFamily="34" charset="-128"/>
              </a:rPr>
              <a:t>                                                                                                                                </a:t>
            </a:r>
            <a:endParaRPr kumimoji="0" lang="en-US" sz="2800" b="0" i="0" strike="noStrike" kern="1200" cap="none" spc="0" normalizeH="0" baseline="0" noProof="0" dirty="0" smtClean="0">
              <a:ln>
                <a:noFill/>
              </a:ln>
              <a:solidFill>
                <a:schemeClr val="tx1"/>
              </a:solidFill>
              <a:effectLst/>
              <a:uLnTx/>
              <a:uFillTx/>
              <a:latin typeface="Comic Sans MS" pitchFamily="66" charset="0"/>
              <a:ea typeface="Arial Unicode MS" pitchFamily="34" charset="-128"/>
              <a:cs typeface="Arial Unicode MS" pitchFamily="34" charset="-128"/>
            </a:endParaRPr>
          </a:p>
        </p:txBody>
      </p:sp>
      <p:sp>
        <p:nvSpPr>
          <p:cNvPr id="5" name="Down Arrow 4"/>
          <p:cNvSpPr/>
          <p:nvPr/>
        </p:nvSpPr>
        <p:spPr>
          <a:xfrm>
            <a:off x="3048000" y="4343400"/>
            <a:ext cx="457200" cy="381000"/>
          </a:xfrm>
          <a:prstGeom prst="downArrow">
            <a:avLst>
              <a:gd name="adj1" fmla="val 50000"/>
              <a:gd name="adj2" fmla="val 3961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Down Arrow 5"/>
          <p:cNvSpPr/>
          <p:nvPr/>
        </p:nvSpPr>
        <p:spPr>
          <a:xfrm>
            <a:off x="3048000" y="5148943"/>
            <a:ext cx="457200" cy="381000"/>
          </a:xfrm>
          <a:prstGeom prst="downArrow">
            <a:avLst>
              <a:gd name="adj1" fmla="val 50000"/>
              <a:gd name="adj2" fmla="val 3961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 name="Title 1"/>
          <p:cNvSpPr>
            <a:spLocks noGrp="1"/>
          </p:cNvSpPr>
          <p:nvPr>
            <p:ph type="title"/>
          </p:nvPr>
        </p:nvSpPr>
        <p:spPr>
          <a:xfrm>
            <a:off x="266700" y="794657"/>
            <a:ext cx="8229600" cy="609600"/>
          </a:xfrm>
        </p:spPr>
        <p:txBody>
          <a:bodyPr>
            <a:normAutofit fontScale="90000"/>
          </a:bodyPr>
          <a:lstStyle/>
          <a:p>
            <a:r>
              <a:rPr lang="en-US" dirty="0" smtClean="0">
                <a:solidFill>
                  <a:schemeClr val="bg1"/>
                </a:solidFill>
                <a:latin typeface="Britannic Bold" pitchFamily="34" charset="0"/>
              </a:rPr>
              <a:t/>
            </a:r>
            <a:br>
              <a:rPr lang="en-US" dirty="0" smtClean="0">
                <a:solidFill>
                  <a:schemeClr val="bg1"/>
                </a:solidFill>
                <a:latin typeface="Britannic Bold" pitchFamily="34" charset="0"/>
              </a:rPr>
            </a:br>
            <a:r>
              <a:rPr lang="en-US" sz="3600" dirty="0" smtClean="0">
                <a:solidFill>
                  <a:srgbClr val="7030A0"/>
                </a:solidFill>
                <a:latin typeface="Britannic Bold" pitchFamily="34" charset="0"/>
              </a:rPr>
              <a:t>CLASP RETAINED PARTIAL DENTURE          </a:t>
            </a:r>
            <a:br>
              <a:rPr lang="en-US" sz="3600" dirty="0" smtClean="0">
                <a:solidFill>
                  <a:srgbClr val="7030A0"/>
                </a:solidFill>
                <a:latin typeface="Britannic Bold" pitchFamily="34" charset="0"/>
              </a:rPr>
            </a:br>
            <a:endParaRPr lang="en-US" sz="3600" dirty="0"/>
          </a:p>
        </p:txBody>
      </p:sp>
    </p:spTree>
    <p:extLst>
      <p:ext uri="{BB962C8B-B14F-4D97-AF65-F5344CB8AC3E}">
        <p14:creationId xmlns:p14="http://schemas.microsoft.com/office/powerpoint/2010/main" xmlns="" val="25433828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TotalTime>
  <Words>858</Words>
  <Application>Microsoft Office PowerPoint</Application>
  <PresentationFormat>On-screen Show (4:3)</PresentationFormat>
  <Paragraphs>233</Paragraphs>
  <Slides>28</Slides>
  <Notes>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INTRODUCTION - REMOVABLE PARTIAL DENTURE</vt:lpstr>
      <vt:lpstr>Slide 2</vt:lpstr>
      <vt:lpstr>Slide 3</vt:lpstr>
      <vt:lpstr>Slide 4</vt:lpstr>
      <vt:lpstr>Slide 5</vt:lpstr>
      <vt:lpstr>Slide 6</vt:lpstr>
      <vt:lpstr>Slide 7</vt:lpstr>
      <vt:lpstr>Slide 8</vt:lpstr>
      <vt:lpstr> CLASP RETAINED PARTIAL DENTURE           </vt:lpstr>
      <vt:lpstr>Slide 10</vt:lpstr>
      <vt:lpstr>INDICATIONS FOR RPD</vt:lpstr>
      <vt:lpstr>Slide 12</vt:lpstr>
      <vt:lpstr> SIX PHASES OF PARTIALDENTURE SERVICES </vt:lpstr>
      <vt:lpstr> </vt:lpstr>
      <vt:lpstr>2. TREATMENT PLANNING AND DESIGN</vt:lpstr>
      <vt:lpstr> </vt:lpstr>
      <vt:lpstr> </vt:lpstr>
      <vt:lpstr> </vt:lpstr>
      <vt:lpstr>Slide 19</vt:lpstr>
      <vt:lpstr> </vt:lpstr>
      <vt:lpstr> </vt:lpstr>
      <vt:lpstr>3. Support for the distal extension base</vt:lpstr>
      <vt:lpstr>Slide 23</vt:lpstr>
      <vt:lpstr>4. Establishment of occlusal relations</vt:lpstr>
      <vt:lpstr>5. Initial placement Procedure</vt:lpstr>
      <vt:lpstr>6. Periodic Recall</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dr niraj</dc:creator>
  <cp:lastModifiedBy>VIVEKK</cp:lastModifiedBy>
  <cp:revision>40</cp:revision>
  <dcterms:created xsi:type="dcterms:W3CDTF">2012-08-21T11:59:35Z</dcterms:created>
  <dcterms:modified xsi:type="dcterms:W3CDTF">2014-08-31T06:59:12Z</dcterms:modified>
</cp:coreProperties>
</file>